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44"/>
  </p:notesMasterIdLst>
  <p:handoutMasterIdLst>
    <p:handoutMasterId r:id="rId45"/>
  </p:handoutMasterIdLst>
  <p:sldIdLst>
    <p:sldId id="256" r:id="rId6"/>
    <p:sldId id="257" r:id="rId7"/>
    <p:sldId id="277" r:id="rId8"/>
    <p:sldId id="278" r:id="rId9"/>
    <p:sldId id="322" r:id="rId10"/>
    <p:sldId id="323" r:id="rId11"/>
    <p:sldId id="313" r:id="rId12"/>
    <p:sldId id="341" r:id="rId13"/>
    <p:sldId id="315" r:id="rId14"/>
    <p:sldId id="304" r:id="rId15"/>
    <p:sldId id="317" r:id="rId16"/>
    <p:sldId id="305" r:id="rId17"/>
    <p:sldId id="320" r:id="rId18"/>
    <p:sldId id="318" r:id="rId19"/>
    <p:sldId id="321" r:id="rId20"/>
    <p:sldId id="336" r:id="rId21"/>
    <p:sldId id="333" r:id="rId22"/>
    <p:sldId id="334" r:id="rId23"/>
    <p:sldId id="335" r:id="rId24"/>
    <p:sldId id="324" r:id="rId25"/>
    <p:sldId id="329" r:id="rId26"/>
    <p:sldId id="325" r:id="rId27"/>
    <p:sldId id="326" r:id="rId28"/>
    <p:sldId id="328" r:id="rId29"/>
    <p:sldId id="327" r:id="rId30"/>
    <p:sldId id="337" r:id="rId31"/>
    <p:sldId id="330" r:id="rId32"/>
    <p:sldId id="339" r:id="rId33"/>
    <p:sldId id="340" r:id="rId34"/>
    <p:sldId id="331" r:id="rId35"/>
    <p:sldId id="332" r:id="rId36"/>
    <p:sldId id="295" r:id="rId37"/>
    <p:sldId id="296" r:id="rId38"/>
    <p:sldId id="298" r:id="rId39"/>
    <p:sldId id="338" r:id="rId40"/>
    <p:sldId id="273" r:id="rId41"/>
    <p:sldId id="274" r:id="rId42"/>
    <p:sldId id="275" r:id="rId4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91" autoAdjust="0"/>
    <p:restoredTop sz="93971" autoAdjust="0"/>
  </p:normalViewPr>
  <p:slideViewPr>
    <p:cSldViewPr snapToGrid="0">
      <p:cViewPr varScale="1">
        <p:scale>
          <a:sx n="75" d="100"/>
          <a:sy n="75" d="100"/>
        </p:scale>
        <p:origin x="-104" y="-8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50"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29/10/15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6.png>
</file>

<file path=ppt/media/image17.png>
</file>

<file path=ppt/media/image18.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29/10/15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section's goal is to have you bootstrap another node, this time a web server, and add it to the proxy members.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Copy/paste from here http://</a:t>
            </a:r>
            <a:r>
              <a:rPr lang="en-US" dirty="0" err="1" smtClean="0"/>
              <a:t>bit.ly</a:t>
            </a:r>
            <a:r>
              <a:rPr lang="en-US" dirty="0" smtClean="0"/>
              <a:t>/1Xoai9R </a:t>
            </a:r>
          </a:p>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Instructor</a:t>
            </a:r>
            <a:r>
              <a:rPr lang="en-US" baseline="0" dirty="0" smtClean="0"/>
              <a:t> Note: </a:t>
            </a:r>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query.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bootstrap, update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the run list, and run chef-client on a node. You will also learn how to update a default attribute within a recipe, version and upload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84875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There are a lot of options for defining the search criteria that we will continue to explore. The most important criteria in this instance is star-colon-star. This means that we want to issue a command to all nodes.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this</a:t>
            </a:r>
            <a:r>
              <a:rPr lang="en-US" baseline="0" dirty="0" smtClean="0"/>
              <a:t> command.</a:t>
            </a:r>
            <a:r>
              <a:rPr lang="en-US" dirty="0" smtClean="0"/>
              <a:t/>
            </a:r>
            <a:br>
              <a:rPr lang="en-US" dirty="0" smtClean="0"/>
            </a:b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Point a web browser to the URL or public</a:t>
            </a:r>
            <a:r>
              <a:rPr lang="en-US" baseline="0" dirty="0" smtClean="0"/>
              <a:t> IP address of your proxy server. It should display the web page of the web server node that the proxy server is configured to serve.</a:t>
            </a:r>
            <a:endParaRPr lang="en-US" dirty="0" smtClean="0"/>
          </a:p>
          <a:p>
            <a:endParaRPr lang="en-US" dirty="0" smtClean="0"/>
          </a:p>
          <a:p>
            <a:r>
              <a:rPr lang="en-US" dirty="0" smtClean="0"/>
              <a:t>Nothing should change externally. You may see some differences in the logs as the proxy configuration file might change the order of the two entries but the end results is that our proxy server node is still delivering traffic to our two web server nodes.</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3116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&lt;&lt;WIP We don</a:t>
            </a:r>
            <a:r>
              <a:rPr lang="fr-FR" dirty="0" smtClean="0"/>
              <a:t>'</a:t>
            </a:r>
            <a:r>
              <a:rPr lang="en-US" dirty="0" smtClean="0"/>
              <a:t>t need the variable here – could just pass the attribute directly into the template.  Maybe hard code it in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890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Gist here http://</a:t>
            </a:r>
            <a:r>
              <a:rPr lang="en-US" dirty="0" err="1" smtClean="0"/>
              <a:t>bit.ly</a:t>
            </a:r>
            <a:r>
              <a:rPr lang="en-US" dirty="0" smtClean="0"/>
              <a:t>/1FOVye2</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08105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a:p>
            <a:endParaRPr lang="en-US" dirty="0" smtClean="0"/>
          </a:p>
          <a:p>
            <a:r>
              <a:rPr lang="en-US" dirty="0" smtClean="0"/>
              <a:t>Instructor Note: Allow 5 minutes to complete</a:t>
            </a:r>
            <a:r>
              <a:rPr lang="en-US" baseline="0" dirty="0" smtClean="0"/>
              <a:t>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9570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027399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513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403285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Bulle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wrap="none"/>
          <a:lstStyle>
            <a:lvl1pPr>
              <a:defRPr sz="5900" baseline="0"/>
            </a:lvl1pPr>
          </a:lstStyle>
          <a:p>
            <a:r>
              <a:rPr lang="en-US" dirty="0" smtClean="0"/>
              <a:t>Bullets</a:t>
            </a:r>
            <a:endParaRPr lang="en-US" dirty="0"/>
          </a:p>
        </p:txBody>
      </p:sp>
      <p:sp>
        <p:nvSpPr>
          <p:cNvPr id="5" name="Text Placeholder 4"/>
          <p:cNvSpPr>
            <a:spLocks noGrp="1"/>
          </p:cNvSpPr>
          <p:nvPr>
            <p:ph type="body" sz="quarter" idx="10"/>
          </p:nvPr>
        </p:nvSpPr>
        <p:spPr>
          <a:xfrm>
            <a:off x="609600" y="1524000"/>
            <a:ext cx="14935200" cy="7010400"/>
          </a:xfrm>
        </p:spPr>
        <p:txBody>
          <a:bodyPr>
            <a:noAutofit/>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0888891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76100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5087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87543614"/>
      </p:ext>
    </p:extLst>
  </p:cSld>
  <p:clrMapOvr>
    <a:masterClrMapping/>
  </p:clrMapOvr>
  <p:transition xmlns:p14="http://schemas.microsoft.com/office/powerpoint/2010/mai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491712" y="482873"/>
            <a:ext cx="2099769" cy="209976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11-</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4" r:id="rId15"/>
    <p:sldLayoutId id="2147483805" r:id="rId16"/>
    <p:sldLayoutId id="2147483806" r:id="rId17"/>
    <p:sldLayoutId id="2147483807" r:id="rId18"/>
    <p:sldLayoutId id="2147483809" r:id="rId19"/>
    <p:sldLayoutId id="2147483812" r:id="rId20"/>
    <p:sldLayoutId id="2147483815" r:id="rId21"/>
    <p:sldLayoutId id="2147483816" r:id="rId22"/>
    <p:sldLayoutId id="2147483817"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hyperlink" Target="http://bit.ly/1Hdx7E1"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hyperlink" Target="https://supermarket.chef.io"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3.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image" Target="../media/image1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 Attributes, Attribute Files and Dependencies</a:t>
            </a:r>
            <a:endParaRPr lang="en-US" dirty="0"/>
          </a:p>
        </p:txBody>
      </p:sp>
      <p:sp>
        <p:nvSpPr>
          <p:cNvPr id="3" name="Subtitle 2"/>
          <p:cNvSpPr>
            <a:spLocks noGrp="1"/>
          </p:cNvSpPr>
          <p:nvPr>
            <p:ph type="subTitle" idx="1"/>
          </p:nvPr>
        </p:nvSpPr>
        <p:spPr bwMode="auto">
          <a:xfrm>
            <a:off x="3013752" y="3705139"/>
            <a:ext cx="10972800" cy="560884"/>
          </a:xfrm>
        </p:spPr>
        <p:txBody>
          <a:bodyPr/>
          <a:lstStyle/>
          <a:p>
            <a:r>
              <a:rPr lang="en-US" dirty="0" smtClean="0"/>
              <a:t>Setting attributes within a cookbook</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19757575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GE: Bump the cookbook </a:t>
            </a:r>
            <a:r>
              <a:rPr lang="en-US" dirty="0"/>
              <a:t>version </a:t>
            </a:r>
            <a:r>
              <a:rPr lang="en-US" dirty="0" smtClean="0"/>
              <a:t>number</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'apache</a:t>
            </a:r>
            <a:r>
              <a:rPr lang="en-US" dirty="0">
                <a:solidFill>
                  <a:srgbClr val="000090"/>
                </a:solidFill>
              </a:rPr>
              <a:t>'</a:t>
            </a: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smtClean="0">
                <a:solidFill>
                  <a:srgbClr val="000090"/>
                </a:solidFill>
              </a:rPr>
              <a:t>apache</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0.3.0'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/apache</a:t>
            </a:r>
            <a:r>
              <a:rPr lang="en-US" dirty="0"/>
              <a:t>/</a:t>
            </a:r>
            <a:r>
              <a:rPr lang="en-US" dirty="0" err="1"/>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290437114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::attribute</a:t>
            </a:r>
          </a:p>
          <a:p>
            <a:r>
              <a:rPr lang="en-US" dirty="0">
                <a:latin typeface="Courier New"/>
                <a:cs typeface="Courier New"/>
              </a:rPr>
              <a:t>  * directory[cookbooks/apache/attributes] action create</a:t>
            </a:r>
          </a:p>
          <a:p>
            <a:r>
              <a:rPr lang="en-US" dirty="0">
                <a:latin typeface="Courier New"/>
                <a:cs typeface="Courier New"/>
              </a:rPr>
              <a:t>    - create new directory cookbooks/apache/attributes</a:t>
            </a:r>
          </a:p>
          <a:p>
            <a:r>
              <a:rPr lang="en-US" dirty="0">
                <a:latin typeface="Courier New"/>
                <a:cs typeface="Courier New"/>
              </a:rPr>
              <a:t>  * template[cookbooks/apache/attributes/</a:t>
            </a:r>
            <a:r>
              <a:rPr lang="en-US" dirty="0" err="1">
                <a:latin typeface="Courier New"/>
                <a:cs typeface="Courier New"/>
              </a:rPr>
              <a:t>default.rb</a:t>
            </a:r>
            <a:r>
              <a:rPr lang="en-US" dirty="0">
                <a:latin typeface="Courier New"/>
                <a:cs typeface="Courier New"/>
              </a:rPr>
              <a:t>] action create</a:t>
            </a:r>
          </a:p>
          <a:p>
            <a:r>
              <a:rPr lang="en-US" dirty="0">
                <a:latin typeface="Courier New"/>
                <a:cs typeface="Courier New"/>
              </a:rPr>
              <a:t>    - create new file cookbooks/apache/attributes/</a:t>
            </a:r>
            <a:r>
              <a:rPr lang="en-US" dirty="0" err="1">
                <a:latin typeface="Courier New"/>
                <a:cs typeface="Courier New"/>
              </a:rPr>
              <a:t>default.rb</a:t>
            </a:r>
            <a:endParaRPr lang="en-US" dirty="0">
              <a:latin typeface="Courier New"/>
              <a:cs typeface="Courier New"/>
            </a:endParaRPr>
          </a:p>
          <a:p>
            <a:r>
              <a:rPr lang="en-US" dirty="0">
                <a:latin typeface="Courier New"/>
                <a:cs typeface="Courier New"/>
              </a:rPr>
              <a:t>    - update content in file cookbooks/apache/attributes/</a:t>
            </a:r>
            <a:r>
              <a:rPr lang="en-US" dirty="0" err="1">
                <a:latin typeface="Courier New"/>
                <a:cs typeface="Courier New"/>
              </a:rPr>
              <a:t>default.rb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p:txBody>
      </p:sp>
      <p:sp>
        <p:nvSpPr>
          <p:cNvPr id="3" name="Title 2"/>
          <p:cNvSpPr>
            <a:spLocks noGrp="1"/>
          </p:cNvSpPr>
          <p:nvPr>
            <p:ph type="title"/>
          </p:nvPr>
        </p:nvSpPr>
        <p:spPr/>
        <p:txBody>
          <a:bodyPr/>
          <a:lstStyle/>
          <a:p>
            <a:r>
              <a:rPr lang="en-US" dirty="0" smtClean="0"/>
              <a:t>GE: Generate the attributes file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600" dirty="0" smtClean="0">
                <a:latin typeface="Courier New"/>
                <a:cs typeface="Courier New"/>
              </a:rPr>
              <a:t>$ cd ~/chef</a:t>
            </a:r>
            <a:r>
              <a:rPr lang="en-US" sz="3600" dirty="0">
                <a:latin typeface="Courier New"/>
                <a:cs typeface="Courier New"/>
              </a:rPr>
              <a:t>-repo</a:t>
            </a:r>
          </a:p>
          <a:p>
            <a:r>
              <a:rPr lang="en-US" sz="3600" dirty="0">
                <a:latin typeface="Courier New"/>
                <a:cs typeface="Courier New"/>
              </a:rPr>
              <a:t>$ </a:t>
            </a:r>
            <a:r>
              <a:rPr lang="en-US" sz="3600" dirty="0" smtClean="0">
                <a:latin typeface="Courier New"/>
                <a:cs typeface="Courier New"/>
              </a:rPr>
              <a:t>chef generate attribute cookbooks/apache default</a:t>
            </a:r>
            <a:endParaRPr lang="en-US" sz="3600" dirty="0">
              <a:latin typeface="Courier New"/>
              <a:cs typeface="Courier New"/>
            </a:endParaRPr>
          </a:p>
        </p:txBody>
      </p:sp>
      <p:sp>
        <p:nvSpPr>
          <p:cNvPr id="5" name="Rectangle 4"/>
          <p:cNvSpPr/>
          <p:nvPr/>
        </p:nvSpPr>
        <p:spPr bwMode="auto">
          <a:xfrm>
            <a:off x="1120565" y="5148357"/>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072420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Set the port value as an </a:t>
            </a:r>
            <a:r>
              <a:rPr lang="en-US" dirty="0"/>
              <a:t>a</a:t>
            </a:r>
            <a:r>
              <a:rPr lang="en-US" dirty="0" smtClean="0"/>
              <a:t>ttribute</a:t>
            </a:r>
            <a:endParaRPr lang="en-US" dirty="0"/>
          </a:p>
        </p:txBody>
      </p:sp>
      <p:sp>
        <p:nvSpPr>
          <p:cNvPr id="2" name="Content Placeholder 1"/>
          <p:cNvSpPr>
            <a:spLocks noGrp="1"/>
          </p:cNvSpPr>
          <p:nvPr>
            <p:ph sz="quarter" idx="10"/>
          </p:nvPr>
        </p:nvSpPr>
        <p:spPr/>
        <p:txBody>
          <a:bodyPr/>
          <a:lstStyle/>
          <a:p>
            <a:r>
              <a:rPr lang="en-US" sz="3200" dirty="0" smtClean="0"/>
              <a:t>default[</a:t>
            </a:r>
            <a:r>
              <a:rPr lang="en-US" sz="3200" dirty="0"/>
              <a:t>'</a:t>
            </a:r>
            <a:r>
              <a:rPr lang="en-US" sz="3200" dirty="0" smtClean="0"/>
              <a:t>apache</a:t>
            </a:r>
            <a:r>
              <a:rPr lang="en-US" sz="3200" dirty="0"/>
              <a:t>'</a:t>
            </a:r>
            <a:r>
              <a:rPr lang="en-US" sz="3200" dirty="0" smtClean="0"/>
              <a:t>]['port</a:t>
            </a:r>
            <a:r>
              <a:rPr lang="en-US" sz="3200" dirty="0"/>
              <a:t>'</a:t>
            </a:r>
            <a:r>
              <a:rPr lang="en-US" sz="3200" dirty="0" smtClean="0"/>
              <a:t>] </a:t>
            </a:r>
            <a:r>
              <a:rPr lang="en-US" sz="3200" dirty="0"/>
              <a:t>= 8080</a:t>
            </a:r>
          </a:p>
        </p:txBody>
      </p:sp>
      <p:sp>
        <p:nvSpPr>
          <p:cNvPr id="4" name="Text Placeholder 3"/>
          <p:cNvSpPr>
            <a:spLocks noGrp="1"/>
          </p:cNvSpPr>
          <p:nvPr>
            <p:ph type="body" sz="quarter" idx="11"/>
          </p:nvPr>
        </p:nvSpPr>
        <p:spPr/>
        <p:txBody>
          <a:bodyPr>
            <a:normAutofit fontScale="85000" lnSpcReduction="20000"/>
          </a:bodyPr>
          <a:lstStyle/>
          <a:p>
            <a:r>
              <a:rPr lang="en-US" dirty="0"/>
              <a:t>cookbooks</a:t>
            </a:r>
            <a:r>
              <a:rPr lang="en-US" dirty="0" smtClean="0"/>
              <a:t>/apache</a:t>
            </a:r>
            <a:r>
              <a:rPr lang="en-US" dirty="0"/>
              <a:t>/attributes/</a:t>
            </a:r>
            <a:r>
              <a:rPr lang="en-US" dirty="0" err="1"/>
              <a:t>default.rb</a:t>
            </a:r>
            <a:endParaRPr lang="en-US" dirty="0"/>
          </a:p>
        </p:txBody>
      </p:sp>
      <p:sp>
        <p:nvSpPr>
          <p:cNvPr id="7" name="Text Placeholder 6"/>
          <p:cNvSpPr>
            <a:spLocks noGrp="1"/>
          </p:cNvSpPr>
          <p:nvPr>
            <p:ph type="body" sz="quarter" idx="13"/>
          </p:nvPr>
        </p:nvSpPr>
        <p:spPr>
          <a:xfrm>
            <a:off x="1135042" y="2143488"/>
            <a:ext cx="14404273" cy="626533"/>
          </a:xfrm>
        </p:spPr>
        <p:txBody>
          <a:bodyPr/>
          <a:lstStyle/>
          <a:p>
            <a:endParaRPr lang="en-US" dirty="0"/>
          </a:p>
        </p:txBody>
      </p:sp>
    </p:spTree>
    <p:extLst>
      <p:ext uri="{BB962C8B-B14F-4D97-AF65-F5344CB8AC3E}">
        <p14:creationId xmlns:p14="http://schemas.microsoft.com/office/powerpoint/2010/main" val="356720973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GE: Update the </a:t>
            </a:r>
            <a:r>
              <a:rPr lang="en-US" dirty="0"/>
              <a:t>a</a:t>
            </a:r>
            <a:r>
              <a:rPr lang="en-US" dirty="0" smtClean="0"/>
              <a:t>pache::server recipe </a:t>
            </a:r>
            <a:endParaRPr lang="en-US" dirty="0"/>
          </a:p>
        </p:txBody>
      </p:sp>
      <p:sp>
        <p:nvSpPr>
          <p:cNvPr id="5" name="Content Placeholder 4"/>
          <p:cNvSpPr>
            <a:spLocks noGrp="1"/>
          </p:cNvSpPr>
          <p:nvPr>
            <p:ph sz="quarter" idx="10"/>
          </p:nvPr>
        </p:nvSpPr>
        <p:spPr/>
        <p:txBody>
          <a:bodyPr>
            <a:noAutofit/>
          </a:bodyPr>
          <a:lstStyle/>
          <a:p>
            <a:r>
              <a:rPr lang="en-US" sz="1900" dirty="0"/>
              <a:t>...</a:t>
            </a:r>
            <a:endParaRPr lang="en-US" sz="1900" dirty="0">
              <a:solidFill>
                <a:srgbClr val="4E9A06"/>
              </a:solidFill>
            </a:endParaRPr>
          </a:p>
          <a:p>
            <a:r>
              <a:rPr lang="en-US" sz="1900" dirty="0">
                <a:solidFill>
                  <a:schemeClr val="tx2"/>
                </a:solidFill>
              </a:rPr>
              <a:t>template </a:t>
            </a:r>
            <a:r>
              <a:rPr lang="en-US" sz="1900" dirty="0">
                <a:solidFill>
                  <a:srgbClr val="BA2020"/>
                </a:solidFill>
              </a:rPr>
              <a:t>'</a:t>
            </a:r>
            <a:r>
              <a:rPr lang="en-US" sz="1900" dirty="0" smtClean="0">
                <a:solidFill>
                  <a:srgbClr val="BA2020"/>
                </a:solidFill>
              </a:rPr>
              <a:t>/</a:t>
            </a:r>
            <a:r>
              <a:rPr lang="en-US" sz="1900" dirty="0" err="1">
                <a:solidFill>
                  <a:srgbClr val="BA2020"/>
                </a:solidFill>
              </a:rPr>
              <a:t>var</a:t>
            </a:r>
            <a:r>
              <a:rPr lang="en-US" sz="1900" dirty="0">
                <a:solidFill>
                  <a:srgbClr val="BA2020"/>
                </a:solidFill>
              </a:rPr>
              <a:t>/www/html/</a:t>
            </a:r>
            <a:r>
              <a:rPr lang="en-US" sz="1900" dirty="0" err="1" smtClean="0">
                <a:solidFill>
                  <a:srgbClr val="BA2020"/>
                </a:solidFill>
              </a:rPr>
              <a:t>index.html</a:t>
            </a:r>
            <a:r>
              <a:rPr lang="en-US" sz="1900" dirty="0" smtClean="0">
                <a:solidFill>
                  <a:srgbClr val="BA2020"/>
                </a:solidFill>
              </a:rPr>
              <a:t>' </a:t>
            </a:r>
            <a:r>
              <a:rPr lang="en-US" sz="1900" b="1" dirty="0">
                <a:solidFill>
                  <a:srgbClr val="107F01"/>
                </a:solidFill>
              </a:rPr>
              <a:t>do</a:t>
            </a:r>
            <a:endParaRPr lang="en-US" sz="1900" dirty="0">
              <a:solidFill>
                <a:schemeClr val="tx2"/>
              </a:solidFill>
            </a:endParaRPr>
          </a:p>
          <a:p>
            <a:r>
              <a:rPr lang="en-US" sz="1900" dirty="0">
                <a:solidFill>
                  <a:schemeClr val="tx2"/>
                </a:solidFill>
              </a:rPr>
              <a:t>  source </a:t>
            </a:r>
            <a:r>
              <a:rPr lang="en-US" sz="1900" dirty="0" smtClean="0">
                <a:solidFill>
                  <a:schemeClr val="tx2"/>
                </a:solidFill>
              </a:rPr>
              <a:t>'</a:t>
            </a:r>
            <a:r>
              <a:rPr lang="en-US" sz="1900" dirty="0" err="1" smtClean="0">
                <a:solidFill>
                  <a:schemeClr val="tx2"/>
                </a:solidFill>
              </a:rPr>
              <a:t>index.html.erb</a:t>
            </a:r>
            <a:r>
              <a:rPr lang="en-US" sz="1900" dirty="0" smtClean="0">
                <a:solidFill>
                  <a:schemeClr val="tx2"/>
                </a:solidFill>
              </a:rPr>
              <a:t>'</a:t>
            </a:r>
            <a:endParaRPr lang="en-US" sz="1900" dirty="0">
              <a:solidFill>
                <a:srgbClr val="BA2020"/>
              </a:solidFill>
            </a:endParaRPr>
          </a:p>
          <a:p>
            <a:r>
              <a:rPr lang="en-US" sz="1900" b="1" dirty="0">
                <a:solidFill>
                  <a:srgbClr val="107F01"/>
                </a:solidFill>
              </a:rPr>
              <a:t>end</a:t>
            </a:r>
            <a:endParaRPr lang="en-US" sz="1900" b="1" dirty="0" smtClean="0">
              <a:solidFill>
                <a:schemeClr val="tx2"/>
              </a:solidFill>
              <a:ea typeface="Heiti SC Medium" charset="0"/>
              <a:cs typeface="Heiti SC Medium" charset="0"/>
            </a:endParaRPr>
          </a:p>
          <a:p>
            <a:endParaRPr lang="en-US" sz="1900" dirty="0" smtClean="0"/>
          </a:p>
          <a:p>
            <a:r>
              <a:rPr lang="en-US" sz="1900" dirty="0" smtClean="0"/>
              <a:t>template </a:t>
            </a:r>
            <a:r>
              <a:rPr lang="en-US" sz="1900" dirty="0">
                <a:solidFill>
                  <a:srgbClr val="FF0000"/>
                </a:solidFill>
              </a:rPr>
              <a:t>'</a:t>
            </a:r>
            <a:r>
              <a:rPr lang="en-US" sz="1900" dirty="0" smtClean="0">
                <a:solidFill>
                  <a:srgbClr val="FF0000"/>
                </a:solidFill>
              </a:rPr>
              <a:t>/</a:t>
            </a:r>
            <a:r>
              <a:rPr lang="en-US" sz="1900" dirty="0" err="1">
                <a:solidFill>
                  <a:srgbClr val="FF0000"/>
                </a:solidFill>
              </a:rPr>
              <a:t>etc</a:t>
            </a:r>
            <a:r>
              <a:rPr lang="en-US" sz="1900" dirty="0">
                <a:solidFill>
                  <a:srgbClr val="FF0000"/>
                </a:solidFill>
              </a:rPr>
              <a:t>/</a:t>
            </a:r>
            <a:r>
              <a:rPr lang="en-US" sz="1900" dirty="0" err="1">
                <a:solidFill>
                  <a:srgbClr val="FF0000"/>
                </a:solidFill>
              </a:rPr>
              <a:t>httpd</a:t>
            </a:r>
            <a:r>
              <a:rPr lang="en-US" sz="1900" dirty="0">
                <a:solidFill>
                  <a:srgbClr val="FF0000"/>
                </a:solidFill>
              </a:rPr>
              <a:t>/</a:t>
            </a:r>
            <a:r>
              <a:rPr lang="en-US" sz="1900" dirty="0" err="1">
                <a:solidFill>
                  <a:srgbClr val="FF0000"/>
                </a:solidFill>
              </a:rPr>
              <a:t>conf</a:t>
            </a:r>
            <a:r>
              <a:rPr lang="en-US" sz="1900" dirty="0">
                <a:solidFill>
                  <a:srgbClr val="FF0000"/>
                </a:solidFill>
              </a:rPr>
              <a:t>/</a:t>
            </a:r>
            <a:r>
              <a:rPr lang="en-US" sz="1900" dirty="0" err="1" smtClean="0">
                <a:solidFill>
                  <a:srgbClr val="FF0000"/>
                </a:solidFill>
              </a:rPr>
              <a:t>httpd.conf</a:t>
            </a:r>
            <a:r>
              <a:rPr lang="en-US" sz="1900" dirty="0">
                <a:solidFill>
                  <a:srgbClr val="FF0000"/>
                </a:solidFill>
              </a:rPr>
              <a:t>'</a:t>
            </a:r>
            <a:r>
              <a:rPr lang="en-US" sz="1900" dirty="0" smtClean="0">
                <a:solidFill>
                  <a:srgbClr val="FF0000"/>
                </a:solidFill>
              </a:rPr>
              <a:t> </a:t>
            </a:r>
            <a:r>
              <a:rPr lang="en-US" sz="1900" b="1" dirty="0">
                <a:solidFill>
                  <a:srgbClr val="107F01"/>
                </a:solidFill>
              </a:rPr>
              <a:t>do</a:t>
            </a:r>
            <a:endParaRPr lang="en-US" sz="1900" dirty="0"/>
          </a:p>
          <a:p>
            <a:r>
              <a:rPr lang="en-US" sz="1900" dirty="0"/>
              <a:t>  action </a:t>
            </a:r>
            <a:r>
              <a:rPr lang="en-US" sz="1900" dirty="0">
                <a:solidFill>
                  <a:srgbClr val="000090"/>
                </a:solidFill>
              </a:rPr>
              <a:t>:create</a:t>
            </a:r>
          </a:p>
          <a:p>
            <a:r>
              <a:rPr lang="en-US" sz="1900" dirty="0"/>
              <a:t>  source </a:t>
            </a:r>
            <a:r>
              <a:rPr lang="en-US" sz="1900" dirty="0">
                <a:solidFill>
                  <a:srgbClr val="000090"/>
                </a:solidFill>
              </a:rPr>
              <a:t>'</a:t>
            </a:r>
            <a:r>
              <a:rPr lang="en-US" sz="1900" dirty="0" err="1" smtClean="0">
                <a:solidFill>
                  <a:srgbClr val="000090"/>
                </a:solidFill>
              </a:rPr>
              <a:t>httpd.conf.erb</a:t>
            </a:r>
            <a:r>
              <a:rPr lang="en-US" sz="1900" dirty="0">
                <a:solidFill>
                  <a:srgbClr val="000090"/>
                </a:solidFill>
              </a:rPr>
              <a:t>'</a:t>
            </a:r>
          </a:p>
          <a:p>
            <a:r>
              <a:rPr lang="en-US" sz="1900" dirty="0" smtClean="0"/>
              <a:t>  notifies </a:t>
            </a:r>
            <a:r>
              <a:rPr lang="en-US" sz="1900" dirty="0">
                <a:solidFill>
                  <a:srgbClr val="000090"/>
                </a:solidFill>
              </a:rPr>
              <a:t>:restart</a:t>
            </a:r>
            <a:r>
              <a:rPr lang="en-US" sz="1900" dirty="0"/>
              <a:t>, </a:t>
            </a:r>
            <a:r>
              <a:rPr lang="en-US" sz="1900" dirty="0">
                <a:solidFill>
                  <a:srgbClr val="000090"/>
                </a:solidFill>
              </a:rPr>
              <a:t>'</a:t>
            </a:r>
            <a:r>
              <a:rPr lang="en-US" sz="1900" dirty="0" smtClean="0">
                <a:solidFill>
                  <a:srgbClr val="000090"/>
                </a:solidFill>
              </a:rPr>
              <a:t>service</a:t>
            </a:r>
            <a:r>
              <a:rPr lang="en-US" sz="1900" dirty="0">
                <a:solidFill>
                  <a:srgbClr val="000090"/>
                </a:solidFill>
              </a:rPr>
              <a:t>[</a:t>
            </a:r>
            <a:r>
              <a:rPr lang="en-US" sz="1900" dirty="0" err="1">
                <a:solidFill>
                  <a:srgbClr val="000090"/>
                </a:solidFill>
              </a:rPr>
              <a:t>httpd</a:t>
            </a:r>
            <a:r>
              <a:rPr lang="en-US" sz="1900" dirty="0" smtClean="0">
                <a:solidFill>
                  <a:srgbClr val="000090"/>
                </a:solidFill>
              </a:rPr>
              <a:t>]'</a:t>
            </a:r>
            <a:endParaRPr lang="en-US" sz="1900" dirty="0">
              <a:solidFill>
                <a:srgbClr val="000090"/>
              </a:solidFill>
            </a:endParaRPr>
          </a:p>
          <a:p>
            <a:r>
              <a:rPr lang="en-US" sz="1900" b="1" dirty="0">
                <a:solidFill>
                  <a:srgbClr val="107F01"/>
                </a:solidFill>
              </a:rPr>
              <a:t>end</a:t>
            </a:r>
            <a:endParaRPr lang="en-US" sz="1900" dirty="0"/>
          </a:p>
          <a:p>
            <a:endParaRPr lang="en-US" sz="1900" dirty="0"/>
          </a:p>
          <a:p>
            <a:r>
              <a:rPr lang="en-US" sz="1900" dirty="0"/>
              <a:t>service </a:t>
            </a:r>
            <a:r>
              <a:rPr lang="en-US" sz="1900" dirty="0" smtClean="0">
                <a:solidFill>
                  <a:srgbClr val="BA2020"/>
                </a:solidFill>
              </a:rPr>
              <a:t>'</a:t>
            </a:r>
            <a:r>
              <a:rPr lang="en-US" sz="1900" dirty="0" err="1" smtClean="0">
                <a:solidFill>
                  <a:srgbClr val="BA2020"/>
                </a:solidFill>
              </a:rPr>
              <a:t>httpd</a:t>
            </a:r>
            <a:r>
              <a:rPr lang="en-US" sz="1900" dirty="0" smtClean="0">
                <a:solidFill>
                  <a:srgbClr val="BA2020"/>
                </a:solidFill>
              </a:rPr>
              <a:t>'</a:t>
            </a:r>
            <a:r>
              <a:rPr lang="en-US" sz="1900" dirty="0" smtClean="0"/>
              <a:t> </a:t>
            </a:r>
            <a:r>
              <a:rPr lang="en-US" sz="1900" b="1" dirty="0">
                <a:solidFill>
                  <a:srgbClr val="107F01"/>
                </a:solidFill>
              </a:rPr>
              <a:t>do</a:t>
            </a:r>
            <a:endParaRPr lang="en-US" sz="1900" dirty="0"/>
          </a:p>
          <a:p>
            <a:r>
              <a:rPr lang="en-US" sz="1900" dirty="0"/>
              <a:t>  action </a:t>
            </a:r>
            <a:r>
              <a:rPr lang="en-US" sz="1900" dirty="0">
                <a:solidFill>
                  <a:srgbClr val="666566"/>
                </a:solidFill>
              </a:rPr>
              <a:t>[</a:t>
            </a:r>
            <a:r>
              <a:rPr lang="en-US" sz="1900" dirty="0"/>
              <a:t> </a:t>
            </a:r>
            <a:r>
              <a:rPr lang="en-US" sz="1900" dirty="0">
                <a:solidFill>
                  <a:srgbClr val="19167B"/>
                </a:solidFill>
              </a:rPr>
              <a:t>:enable</a:t>
            </a:r>
            <a:r>
              <a:rPr lang="en-US" sz="1900" dirty="0"/>
              <a:t>, </a:t>
            </a:r>
            <a:r>
              <a:rPr lang="en-US" sz="1900" dirty="0">
                <a:solidFill>
                  <a:srgbClr val="19167B"/>
                </a:solidFill>
              </a:rPr>
              <a:t>:start</a:t>
            </a:r>
            <a:r>
              <a:rPr lang="en-US" sz="1900" dirty="0"/>
              <a:t> </a:t>
            </a:r>
            <a:r>
              <a:rPr lang="en-US" sz="1900" dirty="0">
                <a:solidFill>
                  <a:srgbClr val="666566"/>
                </a:solidFill>
              </a:rPr>
              <a:t>]</a:t>
            </a:r>
            <a:endParaRPr lang="en-US" sz="1900" dirty="0"/>
          </a:p>
          <a:p>
            <a:r>
              <a:rPr lang="en-US" sz="1900" b="1" dirty="0" smtClean="0">
                <a:solidFill>
                  <a:srgbClr val="107F01"/>
                </a:solidFill>
              </a:rPr>
              <a:t>end`</a:t>
            </a:r>
            <a:endParaRPr lang="en-US" sz="1900" dirty="0"/>
          </a:p>
        </p:txBody>
      </p:sp>
      <p:sp>
        <p:nvSpPr>
          <p:cNvPr id="6" name="Text Placeholder 5"/>
          <p:cNvSpPr>
            <a:spLocks noGrp="1"/>
          </p:cNvSpPr>
          <p:nvPr>
            <p:ph type="body" sz="quarter" idx="11"/>
          </p:nvPr>
        </p:nvSpPr>
        <p:spPr/>
        <p:txBody>
          <a:bodyPr>
            <a:normAutofit fontScale="92500" lnSpcReduction="10000"/>
          </a:bodyPr>
          <a:lstStyle/>
          <a:p>
            <a:r>
              <a:rPr lang="en-US" sz="3700" dirty="0"/>
              <a:t>cookbooks</a:t>
            </a:r>
            <a:r>
              <a:rPr lang="en-US" sz="3700" dirty="0" smtClean="0"/>
              <a:t>/apache</a:t>
            </a:r>
            <a:r>
              <a:rPr lang="en-US" sz="3700" dirty="0"/>
              <a:t>/recipes</a:t>
            </a:r>
            <a:r>
              <a:rPr lang="en-US" sz="3700" dirty="0" smtClean="0"/>
              <a:t>/</a:t>
            </a:r>
            <a:r>
              <a:rPr lang="en-US" sz="3700" dirty="0" err="1" smtClean="0"/>
              <a:t>server.rb</a:t>
            </a:r>
            <a:endParaRPr lang="en-US" sz="3700" dirty="0"/>
          </a:p>
        </p:txBody>
      </p:sp>
      <p:sp>
        <p:nvSpPr>
          <p:cNvPr id="3" name="Text Placeholder 2"/>
          <p:cNvSpPr>
            <a:spLocks noGrp="1"/>
          </p:cNvSpPr>
          <p:nvPr>
            <p:ph type="body" sz="quarter" idx="13"/>
          </p:nvPr>
        </p:nvSpPr>
        <p:spPr>
          <a:xfrm>
            <a:off x="1081001" y="4026468"/>
            <a:ext cx="14404273" cy="2107815"/>
          </a:xfrm>
        </p:spPr>
        <p:txBody>
          <a:bodyPr/>
          <a:lstStyle/>
          <a:p>
            <a:endParaRPr lang="en-US" dirty="0"/>
          </a:p>
        </p:txBody>
      </p:sp>
    </p:spTree>
    <p:extLst>
      <p:ext uri="{BB962C8B-B14F-4D97-AF65-F5344CB8AC3E}">
        <p14:creationId xmlns:p14="http://schemas.microsoft.com/office/powerpoint/2010/main" val="4178204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3" y="2825407"/>
            <a:ext cx="14935799" cy="5152733"/>
          </a:xfrm>
        </p:spPr>
        <p:txBody>
          <a:bodyPr/>
          <a:lstStyle/>
          <a:p>
            <a:r>
              <a:rPr lang="en-US" dirty="0" smtClean="0">
                <a:latin typeface="Courier New"/>
                <a:cs typeface="Courier New"/>
              </a:rPr>
              <a:t>output </a:t>
            </a:r>
            <a:r>
              <a:rPr lang="en-US" dirty="0">
                <a:latin typeface="Courier New"/>
                <a:cs typeface="Courier New"/>
              </a:rPr>
              <a:t>suppressed by </a:t>
            </a:r>
            <a:r>
              <a:rPr lang="en-US" dirty="0" err="1">
                <a:latin typeface="Courier New"/>
                <a:cs typeface="Courier New"/>
              </a:rPr>
              <a:t>config</a:t>
            </a:r>
            <a:r>
              <a:rPr lang="en-US" dirty="0">
                <a:latin typeface="Courier New"/>
                <a:cs typeface="Courier New"/>
              </a:rPr>
              <a:t>)</a:t>
            </a:r>
          </a:p>
          <a:p>
            <a:r>
              <a:rPr lang="en-US" dirty="0">
                <a:latin typeface="Courier New"/>
                <a:cs typeface="Courier New"/>
              </a:rPr>
              <a:t>MacBook-Pro-3:chef-repo </a:t>
            </a:r>
            <a:r>
              <a:rPr lang="en-US" dirty="0" err="1">
                <a:latin typeface="Courier New"/>
                <a:cs typeface="Courier New"/>
              </a:rPr>
              <a:t>johnfitzpatrick</a:t>
            </a:r>
            <a:r>
              <a:rPr lang="en-US" dirty="0">
                <a:latin typeface="Courier New"/>
                <a:cs typeface="Courier New"/>
              </a:rPr>
              <a:t>$ chef generate template cookbooks/apache </a:t>
            </a:r>
            <a:r>
              <a:rPr lang="en-US" dirty="0" err="1">
                <a:latin typeface="Courier New"/>
                <a:cs typeface="Courier New"/>
              </a:rPr>
              <a:t>httpd.conf.erb</a:t>
            </a:r>
            <a:endParaRPr lang="en-US" dirty="0">
              <a:latin typeface="Courier New"/>
              <a:cs typeface="Courier New"/>
            </a:endParaRPr>
          </a:p>
          <a:p>
            <a:r>
              <a:rPr lang="en-US" dirty="0">
                <a:latin typeface="Courier New"/>
                <a:cs typeface="Courier New"/>
              </a:rPr>
              <a:t>Compiling Cookbooks...</a:t>
            </a:r>
          </a:p>
          <a:p>
            <a:r>
              <a:rPr lang="en-US" dirty="0">
                <a:latin typeface="Courier New"/>
                <a:cs typeface="Courier New"/>
              </a:rPr>
              <a:t>Recipe: </a:t>
            </a:r>
            <a:r>
              <a:rPr lang="en-US" dirty="0" err="1">
                <a:latin typeface="Courier New"/>
                <a:cs typeface="Courier New"/>
              </a:rPr>
              <a:t>code_generator</a:t>
            </a:r>
            <a:r>
              <a:rPr lang="en-US" dirty="0">
                <a:latin typeface="Courier New"/>
                <a:cs typeface="Courier New"/>
              </a:rPr>
              <a:t>::template</a:t>
            </a:r>
          </a:p>
          <a:p>
            <a:r>
              <a:rPr lang="en-US" dirty="0">
                <a:latin typeface="Courier New"/>
                <a:cs typeface="Courier New"/>
              </a:rPr>
              <a:t>  * directory[cookbooks/apache/templates/default] action create (up to date)</a:t>
            </a:r>
          </a:p>
          <a:p>
            <a:r>
              <a:rPr lang="en-US" dirty="0">
                <a:latin typeface="Courier New"/>
                <a:cs typeface="Courier New"/>
              </a:rPr>
              <a:t>  * template[cookbooks/apache/templates/default/</a:t>
            </a:r>
            <a:r>
              <a:rPr lang="en-US" dirty="0" err="1">
                <a:latin typeface="Courier New"/>
                <a:cs typeface="Courier New"/>
              </a:rPr>
              <a:t>httpd.conf.erb</a:t>
            </a:r>
            <a:r>
              <a:rPr lang="en-US" dirty="0">
                <a:latin typeface="Courier New"/>
                <a:cs typeface="Courier New"/>
              </a:rPr>
              <a:t>] action create</a:t>
            </a:r>
          </a:p>
          <a:p>
            <a:r>
              <a:rPr lang="en-US" dirty="0">
                <a:latin typeface="Courier New"/>
                <a:cs typeface="Courier New"/>
              </a:rPr>
              <a:t>    - create new file cookbooks/apache/templates/default/</a:t>
            </a:r>
            <a:r>
              <a:rPr lang="en-US" dirty="0" err="1">
                <a:latin typeface="Courier New"/>
                <a:cs typeface="Courier New"/>
              </a:rPr>
              <a:t>httpd.conf.erb</a:t>
            </a:r>
            <a:endParaRPr lang="en-US" dirty="0">
              <a:latin typeface="Courier New"/>
              <a:cs typeface="Courier New"/>
            </a:endParaRPr>
          </a:p>
          <a:p>
            <a:r>
              <a:rPr lang="en-US" dirty="0">
                <a:latin typeface="Courier New"/>
                <a:cs typeface="Courier New"/>
              </a:rPr>
              <a:t>    - update content in file cookbooks/apache/templates/default/</a:t>
            </a:r>
            <a:r>
              <a:rPr lang="en-US" dirty="0" err="1">
                <a:latin typeface="Courier New"/>
                <a:cs typeface="Courier New"/>
              </a:rPr>
              <a:t>httpd.conf.erb</a:t>
            </a:r>
            <a:r>
              <a:rPr lang="en-US" dirty="0">
                <a:latin typeface="Courier New"/>
                <a:cs typeface="Courier New"/>
              </a:rPr>
              <a:t> from none to e3b0c4</a:t>
            </a:r>
          </a:p>
          <a:p>
            <a:r>
              <a:rPr lang="en-US" dirty="0">
                <a:latin typeface="Courier New"/>
                <a:cs typeface="Courier New"/>
              </a:rPr>
              <a:t>    (diff output suppressed by </a:t>
            </a:r>
            <a:r>
              <a:rPr lang="en-US" dirty="0" err="1">
                <a:latin typeface="Courier New"/>
                <a:cs typeface="Courier New"/>
              </a:rPr>
              <a:t>config</a:t>
            </a:r>
            <a:r>
              <a:rPr lang="en-US" dirty="0">
                <a:latin typeface="Courier New"/>
                <a:cs typeface="Courier New"/>
              </a:rPr>
              <a:t>)</a:t>
            </a:r>
          </a:p>
        </p:txBody>
      </p:sp>
      <p:sp>
        <p:nvSpPr>
          <p:cNvPr id="3" name="Title 2"/>
          <p:cNvSpPr>
            <a:spLocks noGrp="1"/>
          </p:cNvSpPr>
          <p:nvPr>
            <p:ph type="title"/>
          </p:nvPr>
        </p:nvSpPr>
        <p:spPr/>
        <p:txBody>
          <a:bodyPr/>
          <a:lstStyle/>
          <a:p>
            <a:r>
              <a:rPr lang="en-US" dirty="0" smtClean="0"/>
              <a:t>GE: Generate the Template file</a:t>
            </a:r>
            <a:endParaRPr lang="en-US" dirty="0"/>
          </a:p>
        </p:txBody>
      </p:sp>
      <p:sp>
        <p:nvSpPr>
          <p:cNvPr id="4" name="Text Placeholder 3"/>
          <p:cNvSpPr>
            <a:spLocks noGrp="1"/>
          </p:cNvSpPr>
          <p:nvPr>
            <p:ph type="body" sz="quarter" idx="11"/>
          </p:nvPr>
        </p:nvSpPr>
        <p:spPr>
          <a:xfrm>
            <a:off x="1121103" y="1132377"/>
            <a:ext cx="14935799" cy="1519383"/>
          </a:xfrm>
        </p:spPr>
        <p:txBody>
          <a:bodyPr/>
          <a:lstStyle/>
          <a:p>
            <a:r>
              <a:rPr lang="en-US" sz="3200" dirty="0" smtClean="0">
                <a:latin typeface="Courier New"/>
                <a:cs typeface="Courier New"/>
              </a:rPr>
              <a:t>$ cd ~/chef-repo</a:t>
            </a:r>
          </a:p>
          <a:p>
            <a:r>
              <a:rPr lang="en-US" sz="3200" dirty="0" smtClean="0">
                <a:latin typeface="Courier New"/>
                <a:cs typeface="Courier New"/>
              </a:rPr>
              <a:t>$ chef generate template cookbooks/</a:t>
            </a:r>
            <a:r>
              <a:rPr lang="en-US" sz="3200" dirty="0">
                <a:latin typeface="Courier New"/>
                <a:cs typeface="Courier New"/>
              </a:rPr>
              <a:t>apache </a:t>
            </a:r>
            <a:r>
              <a:rPr lang="en-US" sz="3200" dirty="0" err="1">
                <a:latin typeface="Courier New"/>
                <a:cs typeface="Courier New"/>
              </a:rPr>
              <a:t>httpd.conf.erb</a:t>
            </a:r>
            <a:endParaRPr lang="en-US" sz="3200" dirty="0">
              <a:latin typeface="Courier New"/>
              <a:cs typeface="Courier New"/>
            </a:endParaRPr>
          </a:p>
        </p:txBody>
      </p:sp>
      <p:sp>
        <p:nvSpPr>
          <p:cNvPr id="5" name="Rectangle 4"/>
          <p:cNvSpPr/>
          <p:nvPr/>
        </p:nvSpPr>
        <p:spPr bwMode="auto">
          <a:xfrm>
            <a:off x="1120565" y="5995093"/>
            <a:ext cx="14914813"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90133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smtClean="0"/>
              <a:t>GE: Add the 'port' variable to the Template</a:t>
            </a:r>
            <a:endParaRPr lang="en-US" dirty="0"/>
          </a:p>
        </p:txBody>
      </p:sp>
      <p:sp>
        <p:nvSpPr>
          <p:cNvPr id="5" name="Content Placeholder 4"/>
          <p:cNvSpPr>
            <a:spLocks noGrp="1"/>
          </p:cNvSpPr>
          <p:nvPr>
            <p:ph sz="quarter" idx="10"/>
          </p:nvPr>
        </p:nvSpPr>
        <p:spPr>
          <a:xfrm>
            <a:off x="1121104" y="2113748"/>
            <a:ext cx="14423693" cy="5023032"/>
          </a:xfrm>
        </p:spPr>
        <p:txBody>
          <a:bodyPr>
            <a:normAutofit fontScale="70000" lnSpcReduction="20000"/>
          </a:bodyPr>
          <a:lstStyle/>
          <a:p>
            <a:r>
              <a:rPr lang="en-US" dirty="0" smtClean="0"/>
              <a:t>...</a:t>
            </a:r>
          </a:p>
          <a:p>
            <a:r>
              <a:rPr lang="en-US" dirty="0" err="1" smtClean="0"/>
              <a:t>MaxSpareThreads</a:t>
            </a:r>
            <a:r>
              <a:rPr lang="en-US" dirty="0" smtClean="0"/>
              <a:t>     75 </a:t>
            </a:r>
          </a:p>
          <a:p>
            <a:r>
              <a:rPr lang="en-US" dirty="0" err="1" smtClean="0"/>
              <a:t>ThreadsPerChild</a:t>
            </a:r>
            <a:r>
              <a:rPr lang="en-US" dirty="0" smtClean="0"/>
              <a:t>     25</a:t>
            </a:r>
          </a:p>
          <a:p>
            <a:r>
              <a:rPr lang="en-US" dirty="0" err="1" smtClean="0"/>
              <a:t>MaxRequestsPerChild</a:t>
            </a:r>
            <a:r>
              <a:rPr lang="en-US" dirty="0" smtClean="0"/>
              <a:t>  0</a:t>
            </a:r>
          </a:p>
          <a:p>
            <a:r>
              <a:rPr lang="en-US" dirty="0" smtClean="0"/>
              <a:t>&lt;/</a:t>
            </a:r>
            <a:r>
              <a:rPr lang="en-US" dirty="0" err="1" smtClean="0"/>
              <a:t>IfModule</a:t>
            </a:r>
            <a:r>
              <a:rPr lang="en-US" dirty="0" smtClean="0"/>
              <a:t>&gt;</a:t>
            </a:r>
          </a:p>
          <a:p>
            <a:endParaRPr lang="en-US" dirty="0" smtClean="0"/>
          </a:p>
          <a:p>
            <a:r>
              <a:rPr lang="en-US" dirty="0" smtClean="0"/>
              <a:t>Listen 80</a:t>
            </a:r>
          </a:p>
          <a:p>
            <a:r>
              <a:rPr lang="en-US" dirty="0" smtClean="0"/>
              <a:t>Listen &lt;%= node['apache']['port'] %&gt;</a:t>
            </a:r>
          </a:p>
          <a:p>
            <a:endParaRPr lang="en-US" dirty="0" smtClean="0"/>
          </a:p>
          <a:p>
            <a:r>
              <a:rPr lang="en-US" dirty="0" err="1" smtClean="0"/>
              <a:t>LoadModule</a:t>
            </a:r>
            <a:r>
              <a:rPr lang="en-US" dirty="0" smtClean="0"/>
              <a:t> </a:t>
            </a:r>
            <a:r>
              <a:rPr lang="en-US" dirty="0" err="1" smtClean="0"/>
              <a:t>auth_basic_module</a:t>
            </a:r>
            <a:r>
              <a:rPr lang="en-US" dirty="0" smtClean="0"/>
              <a:t> modules/</a:t>
            </a:r>
            <a:r>
              <a:rPr lang="en-US" dirty="0" err="1" smtClean="0"/>
              <a:t>mod_auth_basic.so</a:t>
            </a:r>
            <a:endParaRPr lang="en-US" dirty="0" smtClean="0"/>
          </a:p>
          <a:p>
            <a:r>
              <a:rPr lang="en-US" dirty="0" err="1" smtClean="0"/>
              <a:t>LoadModule</a:t>
            </a:r>
            <a:r>
              <a:rPr lang="en-US" dirty="0" smtClean="0"/>
              <a:t> </a:t>
            </a:r>
            <a:r>
              <a:rPr lang="en-US" dirty="0" err="1" smtClean="0"/>
              <a:t>auth_digest_module</a:t>
            </a:r>
            <a:r>
              <a:rPr lang="en-US" dirty="0" smtClean="0"/>
              <a:t> modules/</a:t>
            </a:r>
            <a:r>
              <a:rPr lang="en-US" dirty="0" err="1" smtClean="0"/>
              <a:t>mod_auth_digest.so</a:t>
            </a:r>
            <a:endParaRPr lang="en-US" dirty="0" smtClean="0"/>
          </a:p>
          <a:p>
            <a:r>
              <a:rPr lang="en-US" dirty="0" smtClean="0"/>
              <a:t>...</a:t>
            </a:r>
            <a:endParaRPr lang="en-US" dirty="0"/>
          </a:p>
        </p:txBody>
      </p:sp>
      <p:sp>
        <p:nvSpPr>
          <p:cNvPr id="10" name="Content Placeholder 9"/>
          <p:cNvSpPr>
            <a:spLocks noGrp="1"/>
          </p:cNvSpPr>
          <p:nvPr>
            <p:ph type="body" sz="quarter" idx="11"/>
          </p:nvPr>
        </p:nvSpPr>
        <p:spPr/>
        <p:txBody>
          <a:bodyPr>
            <a:normAutofit fontScale="85000" lnSpcReduction="20000"/>
          </a:bodyPr>
          <a:lstStyle/>
          <a:p>
            <a:r>
              <a:rPr lang="en-US" smtClean="0"/>
              <a:t>cookbooks/apache/templates/default/httpd.conf.erb</a:t>
            </a:r>
            <a:endParaRPr lang="en-US" dirty="0"/>
          </a:p>
        </p:txBody>
      </p:sp>
      <p:sp>
        <p:nvSpPr>
          <p:cNvPr id="7" name="Text Placeholder 6"/>
          <p:cNvSpPr>
            <a:spLocks noGrp="1"/>
          </p:cNvSpPr>
          <p:nvPr>
            <p:ph type="body" sz="quarter" idx="12"/>
          </p:nvPr>
        </p:nvSpPr>
        <p:spPr>
          <a:xfrm>
            <a:off x="1124446" y="4385044"/>
            <a:ext cx="14404273" cy="659007"/>
          </a:xfrm>
        </p:spPr>
        <p:txBody>
          <a:bodyPr/>
          <a:lstStyle/>
          <a:p>
            <a:endParaRPr lang="en-US" dirty="0"/>
          </a:p>
        </p:txBody>
      </p:sp>
      <p:sp>
        <p:nvSpPr>
          <p:cNvPr id="8" name="Text Placeholder 7"/>
          <p:cNvSpPr>
            <a:spLocks noGrp="1"/>
          </p:cNvSpPr>
          <p:nvPr>
            <p:ph type="body" sz="quarter" idx="13"/>
          </p:nvPr>
        </p:nvSpPr>
        <p:spPr>
          <a:xfrm>
            <a:off x="1135042" y="5053720"/>
            <a:ext cx="14404273" cy="626533"/>
          </a:xfrm>
        </p:spPr>
        <p:txBody>
          <a:bodyPr/>
          <a:lstStyle/>
          <a:p>
            <a:endParaRPr lang="en-US" dirty="0"/>
          </a:p>
        </p:txBody>
      </p:sp>
      <p:sp>
        <p:nvSpPr>
          <p:cNvPr id="9" name="Rectangle 8"/>
          <p:cNvSpPr/>
          <p:nvPr/>
        </p:nvSpPr>
        <p:spPr>
          <a:xfrm>
            <a:off x="9880976" y="3029795"/>
            <a:ext cx="5363511" cy="830997"/>
          </a:xfrm>
          <a:prstGeom prst="rect">
            <a:avLst/>
          </a:prstGeom>
          <a:effectLst>
            <a:innerShdw blurRad="63500" dist="50800" dir="13500000">
              <a:srgbClr val="000000">
                <a:alpha val="50000"/>
              </a:srgbClr>
            </a:innerShdw>
          </a:effectLst>
          <a:scene3d>
            <a:camera prst="orthographicFront"/>
            <a:lightRig rig="contrasting" dir="t">
              <a:rot lat="0" lon="0" rev="3780000"/>
            </a:lightRig>
          </a:scene3d>
          <a:sp3d contourW="12700">
            <a:bevelT/>
            <a:contourClr>
              <a:schemeClr val="accent2">
                <a:lumMod val="60000"/>
                <a:lumOff val="40000"/>
              </a:schemeClr>
            </a:contourClr>
          </a:sp3d>
        </p:spPr>
        <p:style>
          <a:lnRef idx="1">
            <a:schemeClr val="accent2"/>
          </a:lnRef>
          <a:fillRef idx="3">
            <a:schemeClr val="accent2"/>
          </a:fillRef>
          <a:effectRef idx="2">
            <a:schemeClr val="accent2"/>
          </a:effectRef>
          <a:fontRef idx="minor">
            <a:schemeClr val="lt1"/>
          </a:fontRef>
        </p:style>
        <p:txBody>
          <a:bodyPr wrap="square">
            <a:spAutoFit/>
          </a:bodyPr>
          <a:lstStyle/>
          <a:p>
            <a:r>
              <a:rPr lang="en-US" dirty="0"/>
              <a:t>If you are feeling hardcore, type </a:t>
            </a:r>
            <a:r>
              <a:rPr lang="en-US" dirty="0" smtClean="0"/>
              <a:t>it</a:t>
            </a:r>
          </a:p>
          <a:p>
            <a:r>
              <a:rPr lang="en-US" dirty="0">
                <a:hlinkClick r:id="rId3"/>
              </a:rPr>
              <a:t>http://bit.ly/</a:t>
            </a:r>
            <a:r>
              <a:rPr lang="en-US" dirty="0" smtClean="0">
                <a:hlinkClick r:id="rId3"/>
              </a:rPr>
              <a:t>1Hdx7E1</a:t>
            </a:r>
            <a:r>
              <a:rPr lang="en-US" dirty="0" smtClean="0"/>
              <a:t> </a:t>
            </a:r>
          </a:p>
        </p:txBody>
      </p:sp>
      <p:sp>
        <p:nvSpPr>
          <p:cNvPr id="21" name="Rectangle 20"/>
          <p:cNvSpPr/>
          <p:nvPr/>
        </p:nvSpPr>
        <p:spPr>
          <a:xfrm>
            <a:off x="1064761" y="7167021"/>
            <a:ext cx="14628081" cy="846737"/>
          </a:xfrm>
          <a:prstGeom prst="rect">
            <a:avLst/>
          </a:prstGeom>
        </p:spPr>
        <p:txBody>
          <a:bodyPr vert="horz" wrap="square" lIns="0" tIns="0" rIns="0" bIns="0" rtlCol="0">
            <a:noAutofit/>
          </a:bodyPr>
          <a:lstStyle/>
          <a:p>
            <a:pPr>
              <a:spcBef>
                <a:spcPts val="800"/>
              </a:spcBef>
              <a:buSzPct val="90000"/>
              <a:buFont typeface="Arial" pitchFamily="34" charset="0"/>
              <a:buNone/>
            </a:pPr>
            <a:r>
              <a:rPr lang="en-US" sz="3600" dirty="0">
                <a:solidFill>
                  <a:schemeClr val="accent3">
                    <a:lumMod val="50000"/>
                  </a:schemeClr>
                </a:solidFill>
              </a:rPr>
              <a:t>Copy entire contents of file, paste into the template, and edit line </a:t>
            </a:r>
            <a:r>
              <a:rPr lang="en-US" sz="3600" dirty="0" smtClean="0">
                <a:solidFill>
                  <a:schemeClr val="accent3">
                    <a:lumMod val="50000"/>
                  </a:schemeClr>
                </a:solidFill>
              </a:rPr>
              <a:t>80</a:t>
            </a:r>
            <a:endParaRPr lang="en-US" sz="3600" dirty="0">
              <a:solidFill>
                <a:schemeClr val="accent3">
                  <a:lumMod val="50000"/>
                </a:schemeClr>
              </a:solidFill>
            </a:endParaRPr>
          </a:p>
        </p:txBody>
      </p:sp>
    </p:spTree>
    <p:extLst>
      <p:ext uri="{BB962C8B-B14F-4D97-AF65-F5344CB8AC3E}">
        <p14:creationId xmlns:p14="http://schemas.microsoft.com/office/powerpoint/2010/main" val="16589234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apache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31606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~/chef-repo/cookbooks/apache</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153823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Resolving cookbook dependencies...</a:t>
            </a:r>
          </a:p>
          <a:p>
            <a:r>
              <a:rPr lang="en-US" dirty="0">
                <a:latin typeface="Courier New" panose="02070309020205020404" pitchFamily="49" charset="0"/>
                <a:cs typeface="Courier New" panose="02070309020205020404" pitchFamily="49" charset="0"/>
              </a:rPr>
              <a:t>Fetching </a:t>
            </a:r>
            <a:r>
              <a:rPr lang="en-US" dirty="0" smtClean="0">
                <a:latin typeface="Courier New" panose="02070309020205020404" pitchFamily="49" charset="0"/>
                <a:cs typeface="Courier New" panose="02070309020205020404" pitchFamily="49" charset="0"/>
              </a:rPr>
              <a:t>'apache' </a:t>
            </a:r>
            <a:r>
              <a:rPr lang="en-US" dirty="0">
                <a:latin typeface="Courier New" panose="02070309020205020404" pitchFamily="49" charset="0"/>
                <a:cs typeface="Courier New" panose="02070309020205020404" pitchFamily="49" charset="0"/>
              </a:rPr>
              <a:t>from source at .</a:t>
            </a:r>
          </a:p>
          <a:p>
            <a:r>
              <a:rPr lang="en-US" dirty="0">
                <a:latin typeface="Courier New" panose="02070309020205020404" pitchFamily="49" charset="0"/>
                <a:cs typeface="Courier New" panose="02070309020205020404" pitchFamily="49" charset="0"/>
              </a:rPr>
              <a:t>Fetching cookbook index from </a:t>
            </a:r>
            <a:r>
              <a:rPr lang="en-US" dirty="0">
                <a:latin typeface="Courier New" panose="02070309020205020404" pitchFamily="49" charset="0"/>
                <a:cs typeface="Courier New" panose="02070309020205020404" pitchFamily="49" charset="0"/>
                <a:hlinkClick r:id="rId3"/>
              </a:rPr>
              <a:t>https://supermarket.chef.io</a:t>
            </a:r>
            <a:r>
              <a:rPr lang="en-US" dirty="0">
                <a:latin typeface="Courier New" panose="02070309020205020404" pitchFamily="49" charset="0"/>
                <a:cs typeface="Courier New" panose="02070309020205020404" pitchFamily="49" charset="0"/>
              </a:rPr>
              <a:t>...</a:t>
            </a:r>
          </a:p>
          <a:p>
            <a:r>
              <a:rPr lang="en-US" dirty="0" smtClean="0">
                <a:latin typeface="Courier New" panose="02070309020205020404" pitchFamily="49" charset="0"/>
                <a:cs typeface="Courier New" panose="02070309020205020404" pitchFamily="49" charset="0"/>
              </a:rPr>
              <a:t>Using </a:t>
            </a:r>
            <a:r>
              <a:rPr lang="en-US" dirty="0">
                <a:latin typeface="Courier New" panose="02070309020205020404" pitchFamily="49" charset="0"/>
                <a:cs typeface="Courier New" panose="02070309020205020404" pitchFamily="49" charset="0"/>
              </a:rPr>
              <a:t>apache (</a:t>
            </a:r>
            <a:r>
              <a:rPr lang="en-US" dirty="0" smtClean="0">
                <a:latin typeface="Courier New" panose="02070309020205020404" pitchFamily="49" charset="0"/>
                <a:cs typeface="Courier New" panose="02070309020205020404" pitchFamily="49" charset="0"/>
              </a:rPr>
              <a:t>0.3.0</a:t>
            </a:r>
            <a:r>
              <a:rPr lang="en-US" dirty="0">
                <a:latin typeface="Courier New" panose="02070309020205020404" pitchFamily="49" charset="0"/>
                <a:cs typeface="Courier New" panose="02070309020205020404" pitchFamily="49" charset="0"/>
              </a:rPr>
              <a:t>)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000249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smtClean="0">
                <a:latin typeface="Courier New" panose="02070309020205020404" pitchFamily="49" charset="0"/>
                <a:cs typeface="Courier New" panose="02070309020205020404" pitchFamily="49" charset="0"/>
              </a:rPr>
              <a:t>Uploaded apache (0.3.0</a:t>
            </a:r>
            <a:r>
              <a:rPr lang="en-US" sz="2000" dirty="0">
                <a:latin typeface="Courier New" panose="02070309020205020404" pitchFamily="49" charset="0"/>
                <a:cs typeface="Courier New" panose="02070309020205020404" pitchFamily="49" charset="0"/>
              </a:rPr>
              <a:t>) to: 'https://api.opscode.com:443/organizations</a:t>
            </a:r>
            <a:r>
              <a:rPr lang="en-US" sz="2000" dirty="0" smtClean="0">
                <a:latin typeface="Courier New" panose="02070309020205020404" pitchFamily="49" charset="0"/>
                <a:cs typeface="Courier New" panose="02070309020205020404" pitchFamily="49" charset="0"/>
              </a:rPr>
              <a:t>/ORGNAME'</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037358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where cookbook attributes reside</a:t>
            </a:r>
          </a:p>
          <a:p>
            <a:pPr marL="918610" lvl="1" indent="-609585">
              <a:buFont typeface="Wingdings" panose="05000000000000000000" pitchFamily="2" charset="2"/>
              <a:buChar char="Ø"/>
            </a:pPr>
            <a:r>
              <a:rPr lang="en-US" dirty="0" smtClean="0"/>
              <a:t>Configure dependencies between cookbooks</a:t>
            </a:r>
          </a:p>
          <a:p>
            <a:pPr marL="918610" lvl="1" indent="-609585">
              <a:buFont typeface="Wingdings" panose="05000000000000000000" pitchFamily="2" charset="2"/>
              <a:buChar char="Ø"/>
            </a:pPr>
            <a:r>
              <a:rPr lang="en-US" dirty="0" smtClean="0"/>
              <a:t>Use </a:t>
            </a:r>
            <a:r>
              <a:rPr lang="en-US" dirty="0" smtClean="0">
                <a:latin typeface="Courier"/>
                <a:cs typeface="Courier"/>
              </a:rPr>
              <a:t>knife </a:t>
            </a:r>
            <a:r>
              <a:rPr lang="en-US" dirty="0" err="1" smtClean="0">
                <a:latin typeface="Courier"/>
                <a:cs typeface="Courier"/>
              </a:rPr>
              <a:t>ssh</a:t>
            </a:r>
            <a:r>
              <a:rPr lang="en-US" dirty="0" smtClean="0"/>
              <a:t> command</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29443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q"/>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147611882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GE: Bump the </a:t>
            </a:r>
            <a:r>
              <a:rPr lang="en-US" dirty="0" err="1" smtClean="0"/>
              <a:t>haproxy</a:t>
            </a:r>
            <a:r>
              <a:rPr lang="en-US" dirty="0" smtClean="0"/>
              <a:t> cookbook version</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t>
            </a:r>
            <a:r>
              <a:rPr lang="en-US" dirty="0" err="1" smtClean="0">
                <a:solidFill>
                  <a:srgbClr val="000090"/>
                </a:solidFill>
              </a:rPr>
              <a:t>haproxy</a:t>
            </a:r>
            <a:r>
              <a:rPr lang="en-US" dirty="0" smtClean="0">
                <a:solidFill>
                  <a:srgbClr val="000090"/>
                </a:solidFill>
              </a:rPr>
              <a:t>'</a:t>
            </a:r>
            <a:endParaRPr lang="en-US" dirty="0">
              <a:solidFill>
                <a:srgbClr val="000090"/>
              </a:solidFill>
            </a:endParaRP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0.2.0'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t>
            </a:r>
            <a:r>
              <a:rPr lang="en-US" dirty="0" err="1" smtClean="0"/>
              <a:t>haproxy</a:t>
            </a:r>
            <a:r>
              <a:rPr lang="en-US" dirty="0" smtClean="0"/>
              <a:t>/..</a:t>
            </a:r>
            <a:r>
              <a:rPr lang="en-US" dirty="0" err="1"/>
              <a:t>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62797256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GE: </a:t>
            </a:r>
            <a:r>
              <a:rPr lang="en-US" dirty="0"/>
              <a:t>Configuring </a:t>
            </a:r>
            <a:r>
              <a:rPr lang="en-US" dirty="0" err="1"/>
              <a:t>haproxy.cfg.erb</a:t>
            </a:r>
            <a:endParaRPr lang="en-US" dirty="0"/>
          </a:p>
        </p:txBody>
      </p:sp>
      <p:sp>
        <p:nvSpPr>
          <p:cNvPr id="3" name="Content Placeholder 2"/>
          <p:cNvSpPr>
            <a:spLocks noGrp="1"/>
          </p:cNvSpPr>
          <p:nvPr>
            <p:ph sz="quarter" idx="10"/>
          </p:nvPr>
        </p:nvSpPr>
        <p:spPr/>
        <p:txBody>
          <a:bodyPr>
            <a:normAutofit/>
          </a:bodyPr>
          <a:lstStyle/>
          <a:p>
            <a:r>
              <a:rPr lang="en-US" sz="1900" dirty="0" smtClean="0">
                <a:latin typeface="Courier New"/>
                <a:cs typeface="Courier New"/>
              </a:rPr>
              <a:t>...</a:t>
            </a:r>
          </a:p>
          <a:p>
            <a:endParaRPr lang="en-US" sz="1900" dirty="0">
              <a:latin typeface="Courier New"/>
              <a:cs typeface="Courier New"/>
            </a:endParaRPr>
          </a:p>
          <a:p>
            <a:r>
              <a:rPr lang="en-US" sz="1900" dirty="0">
                <a:latin typeface="Courier New"/>
                <a:cs typeface="Courier New"/>
              </a:rPr>
              <a:t>backend static</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server      static 127.0.0.1:4331 check</a:t>
            </a:r>
          </a:p>
          <a:p>
            <a:endParaRPr lang="en-US" sz="1900" dirty="0">
              <a:latin typeface="Courier New"/>
              <a:cs typeface="Courier New"/>
            </a:endParaRPr>
          </a:p>
          <a:p>
            <a:r>
              <a:rPr lang="en-US" sz="1900" dirty="0">
                <a:latin typeface="Courier New"/>
                <a:cs typeface="Courier New"/>
              </a:rPr>
              <a:t>backend app</a:t>
            </a:r>
          </a:p>
          <a:p>
            <a:r>
              <a:rPr lang="en-US" sz="1900" dirty="0">
                <a:latin typeface="Courier New"/>
                <a:cs typeface="Courier New"/>
              </a:rPr>
              <a:t>    balance     </a:t>
            </a:r>
            <a:r>
              <a:rPr lang="en-US" sz="1900" dirty="0" err="1">
                <a:latin typeface="Courier New"/>
                <a:cs typeface="Courier New"/>
              </a:rPr>
              <a:t>roundrobin</a:t>
            </a:r>
            <a:endParaRPr lang="en-US" sz="1900" dirty="0">
              <a:latin typeface="Courier New"/>
              <a:cs typeface="Courier New"/>
            </a:endParaRP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%&gt;:80 weight 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&lt;% end -%&gt;</a:t>
            </a:r>
          </a:p>
          <a:p>
            <a:r>
              <a:rPr lang="en-US" sz="1900" dirty="0">
                <a:latin typeface="Courier New"/>
                <a:cs typeface="Courier New"/>
              </a:rPr>
              <a:t> &lt;% @</a:t>
            </a:r>
            <a:r>
              <a:rPr lang="en-US" sz="1900" dirty="0" err="1">
                <a:latin typeface="Courier New"/>
                <a:cs typeface="Courier New"/>
              </a:rPr>
              <a:t>webservers.each_with_index</a:t>
            </a:r>
            <a:r>
              <a:rPr lang="en-US" sz="1900" dirty="0">
                <a:latin typeface="Courier New"/>
                <a:cs typeface="Courier New"/>
              </a:rPr>
              <a:t> do |web, n| -%&gt;</a:t>
            </a:r>
          </a:p>
          <a:p>
            <a:r>
              <a:rPr lang="en-US" sz="1900" dirty="0">
                <a:latin typeface="Courier New"/>
                <a:cs typeface="Courier New"/>
              </a:rPr>
              <a:t>    server &lt;%= "app#{n}" %&gt; &lt;%= web['cloud']['public_ipv4'] %&gt;</a:t>
            </a:r>
            <a:r>
              <a:rPr lang="en-US" sz="1900" dirty="0" smtClean="0">
                <a:latin typeface="Courier New"/>
                <a:cs typeface="Courier New"/>
              </a:rPr>
              <a:t>:</a:t>
            </a:r>
            <a:r>
              <a:rPr lang="en-US" sz="1900" dirty="0">
                <a:latin typeface="Courier New"/>
                <a:cs typeface="Courier New"/>
              </a:rPr>
              <a:t>&lt;%= node['apache']['port'] %</a:t>
            </a:r>
            <a:r>
              <a:rPr lang="en-US" sz="1900" dirty="0" smtClean="0">
                <a:latin typeface="Courier New"/>
                <a:cs typeface="Courier New"/>
              </a:rPr>
              <a:t>&gt; weight </a:t>
            </a:r>
            <a:r>
              <a:rPr lang="en-US" sz="1900" dirty="0">
                <a:latin typeface="Courier New"/>
                <a:cs typeface="Courier New"/>
              </a:rPr>
              <a:t>1 </a:t>
            </a:r>
            <a:r>
              <a:rPr lang="en-US" sz="1900" dirty="0" err="1">
                <a:latin typeface="Courier New"/>
                <a:cs typeface="Courier New"/>
              </a:rPr>
              <a:t>maxconn</a:t>
            </a:r>
            <a:r>
              <a:rPr lang="en-US" sz="1900" dirty="0">
                <a:latin typeface="Courier New"/>
                <a:cs typeface="Courier New"/>
              </a:rPr>
              <a:t> 100 check</a:t>
            </a:r>
          </a:p>
          <a:p>
            <a:r>
              <a:rPr lang="en-US" sz="1900" dirty="0">
                <a:latin typeface="Courier New"/>
                <a:cs typeface="Courier New"/>
              </a:rPr>
              <a:t> &lt;% end -%</a:t>
            </a:r>
            <a:r>
              <a:rPr lang="en-US" sz="1900" dirty="0" smtClean="0">
                <a:latin typeface="Courier New"/>
                <a:cs typeface="Courier New"/>
              </a:rPr>
              <a:t>&gt;</a:t>
            </a:r>
            <a:endParaRPr lang="en-US" sz="1900" dirty="0">
              <a:latin typeface="Courier New"/>
              <a:cs typeface="Courier New"/>
            </a:endParaRPr>
          </a:p>
        </p:txBody>
      </p:sp>
      <p:sp>
        <p:nvSpPr>
          <p:cNvPr id="4" name="Text Placeholder 3"/>
          <p:cNvSpPr>
            <a:spLocks noGrp="1"/>
          </p:cNvSpPr>
          <p:nvPr>
            <p:ph type="body" sz="quarter" idx="11"/>
          </p:nvPr>
        </p:nvSpPr>
        <p:spPr/>
        <p:txBody>
          <a:bodyPr>
            <a:noAutofit/>
          </a:bodyPr>
          <a:lstStyle/>
          <a:p>
            <a:r>
              <a:rPr lang="en-US" sz="3200" dirty="0">
                <a:latin typeface="Courier New"/>
                <a:cs typeface="Courier New"/>
              </a:rPr>
              <a:t>~/cookbooks</a:t>
            </a:r>
            <a:r>
              <a:rPr lang="en-US" sz="3200" dirty="0" smtClean="0">
                <a:latin typeface="Courier New"/>
                <a:cs typeface="Courier New"/>
              </a:rPr>
              <a:t>/</a:t>
            </a:r>
            <a:r>
              <a:rPr lang="en-US" sz="3200" dirty="0" err="1" smtClean="0">
                <a:latin typeface="Courier New"/>
                <a:cs typeface="Courier New"/>
              </a:rPr>
              <a:t>haproxy</a:t>
            </a:r>
            <a:r>
              <a:rPr lang="en-US" sz="3200" dirty="0" smtClean="0">
                <a:latin typeface="Courier New"/>
                <a:cs typeface="Courier New"/>
              </a:rPr>
              <a:t>/</a:t>
            </a:r>
            <a:r>
              <a:rPr lang="en-US" sz="3200" dirty="0">
                <a:latin typeface="Courier New"/>
                <a:cs typeface="Courier New"/>
              </a:rPr>
              <a:t>templates/default</a:t>
            </a:r>
            <a:r>
              <a:rPr lang="en-US" sz="3200" dirty="0" smtClean="0">
                <a:latin typeface="Courier New"/>
                <a:cs typeface="Courier New"/>
              </a:rPr>
              <a:t>/</a:t>
            </a:r>
            <a:r>
              <a:rPr lang="en-US" sz="3200" dirty="0" err="1" smtClean="0">
                <a:latin typeface="Courier New"/>
                <a:cs typeface="Courier New"/>
              </a:rPr>
              <a:t>haproxy.cfg.erb</a:t>
            </a:r>
            <a:endParaRPr lang="en-US" sz="3200" dirty="0">
              <a:latin typeface="Courier New"/>
              <a:cs typeface="Courier New"/>
            </a:endParaRPr>
          </a:p>
        </p:txBody>
      </p:sp>
      <p:sp>
        <p:nvSpPr>
          <p:cNvPr id="6" name="Text Placeholder 5"/>
          <p:cNvSpPr>
            <a:spLocks noGrp="1"/>
          </p:cNvSpPr>
          <p:nvPr>
            <p:ph type="body" sz="quarter" idx="12"/>
          </p:nvPr>
        </p:nvSpPr>
        <p:spPr>
          <a:xfrm>
            <a:off x="1124446" y="5588000"/>
            <a:ext cx="14404273" cy="484909"/>
          </a:xfrm>
        </p:spPr>
        <p:txBody>
          <a:bodyPr/>
          <a:lstStyle/>
          <a:p>
            <a:endParaRPr lang="en-US" dirty="0"/>
          </a:p>
        </p:txBody>
      </p:sp>
      <p:sp>
        <p:nvSpPr>
          <p:cNvPr id="8" name="Text Placeholder 7"/>
          <p:cNvSpPr>
            <a:spLocks noGrp="1"/>
          </p:cNvSpPr>
          <p:nvPr>
            <p:ph type="body" sz="quarter" idx="13"/>
          </p:nvPr>
        </p:nvSpPr>
        <p:spPr>
          <a:xfrm>
            <a:off x="1135042" y="6788727"/>
            <a:ext cx="14404273" cy="78509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22</a:t>
            </a:fld>
            <a:endParaRPr lang="en-US" dirty="0"/>
          </a:p>
        </p:txBody>
      </p:sp>
      <p:sp>
        <p:nvSpPr>
          <p:cNvPr id="11" name="TextBox 10"/>
          <p:cNvSpPr txBox="1"/>
          <p:nvPr/>
        </p:nvSpPr>
        <p:spPr bwMode="white">
          <a:xfrm>
            <a:off x="8927037" y="3278909"/>
            <a:ext cx="5804963" cy="1740185"/>
          </a:xfrm>
          <a:prstGeom prst="rect">
            <a:avLst/>
          </a:prstGeom>
        </p:spPr>
        <p:txBody>
          <a:bodyPr vert="horz" wrap="square" lIns="91440" tIns="91440" rIns="91440" bIns="91440" rtlCol="0">
            <a:noAutofit/>
          </a:bodyPr>
          <a:lstStyle/>
          <a:p>
            <a:r>
              <a:rPr lang="en-US" sz="2800" dirty="0" smtClean="0">
                <a:solidFill>
                  <a:schemeClr val="accent1"/>
                </a:solidFill>
              </a:rPr>
              <a:t>Add the port as configured in the apache cookbook</a:t>
            </a:r>
          </a:p>
        </p:txBody>
      </p:sp>
    </p:spTree>
    <p:extLst>
      <p:ext uri="{BB962C8B-B14F-4D97-AF65-F5344CB8AC3E}">
        <p14:creationId xmlns:p14="http://schemas.microsoft.com/office/powerpoint/2010/main" val="797709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2" y="2496327"/>
            <a:ext cx="11820312" cy="852712"/>
          </a:xfrm>
        </p:spPr>
        <p:txBody>
          <a:bodyPr>
            <a:normAutofit fontScale="90000"/>
          </a:bodyPr>
          <a:lstStyle/>
          <a:p>
            <a:r>
              <a:rPr lang="en-US" dirty="0" smtClean="0"/>
              <a:t>We've introduced a dependency</a:t>
            </a:r>
            <a:endParaRPr lang="en-US" dirty="0"/>
          </a:p>
        </p:txBody>
      </p:sp>
      <p:sp>
        <p:nvSpPr>
          <p:cNvPr id="3" name="Subtitle 2"/>
          <p:cNvSpPr>
            <a:spLocks noGrp="1"/>
          </p:cNvSpPr>
          <p:nvPr>
            <p:ph type="subTitle" idx="1"/>
          </p:nvPr>
        </p:nvSpPr>
        <p:spPr>
          <a:xfrm>
            <a:off x="3013753" y="3505071"/>
            <a:ext cx="10974132" cy="3606929"/>
          </a:xfrm>
        </p:spPr>
        <p:txBody>
          <a:bodyPr/>
          <a:lstStyle/>
          <a:p>
            <a:r>
              <a:rPr lang="en-US" dirty="0" smtClean="0"/>
              <a:t>We now have the situation where </a:t>
            </a:r>
            <a:r>
              <a:rPr lang="en-US" dirty="0" err="1" smtClean="0"/>
              <a:t>HAProxy</a:t>
            </a:r>
            <a:r>
              <a:rPr lang="en-US" dirty="0" smtClean="0"/>
              <a:t> cookbook relies on an attribute that is configured in version 0.3.0 of the Apache cookbook</a:t>
            </a:r>
          </a:p>
          <a:p>
            <a:endParaRPr lang="en-US" dirty="0"/>
          </a:p>
          <a:p>
            <a:r>
              <a:rPr lang="en-US" dirty="0" smtClean="0"/>
              <a:t>We need to manage this dependency – we do this in the </a:t>
            </a:r>
            <a:r>
              <a:rPr lang="en-US" dirty="0" err="1" smtClean="0"/>
              <a:t>haproxy</a:t>
            </a:r>
            <a:r>
              <a:rPr lang="en-US" dirty="0" smtClean="0"/>
              <a:t> cookbook </a:t>
            </a:r>
            <a:r>
              <a:rPr lang="en-US" dirty="0" err="1" smtClean="0">
                <a:latin typeface="Courier"/>
                <a:cs typeface="Courier"/>
              </a:rPr>
              <a:t>metadata.rb</a:t>
            </a:r>
            <a:r>
              <a:rPr lang="en-US" dirty="0" smtClean="0"/>
              <a:t> file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715902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a:bodyPr>
          <a:lstStyle/>
          <a:p>
            <a:r>
              <a:rPr lang="en-US" dirty="0" smtClean="0"/>
              <a:t>GE: Bump the cookbook </a:t>
            </a:r>
            <a:r>
              <a:rPr lang="en-US" dirty="0"/>
              <a:t>version </a:t>
            </a:r>
            <a:r>
              <a:rPr lang="en-US" dirty="0" smtClean="0"/>
              <a:t>number</a:t>
            </a:r>
            <a:endParaRPr lang="en-US" dirty="0"/>
          </a:p>
        </p:txBody>
      </p:sp>
      <p:sp>
        <p:nvSpPr>
          <p:cNvPr id="5" name="Content Placeholder 4"/>
          <p:cNvSpPr>
            <a:spLocks noGrp="1"/>
          </p:cNvSpPr>
          <p:nvPr>
            <p:ph sz="quarter" idx="10"/>
          </p:nvPr>
        </p:nvSpPr>
        <p:spPr/>
        <p:txBody>
          <a:bodyPr/>
          <a:lstStyle/>
          <a:p>
            <a:r>
              <a:rPr lang="en-US" dirty="0"/>
              <a:t>name             </a:t>
            </a:r>
            <a:r>
              <a:rPr lang="en-US" dirty="0" smtClean="0">
                <a:solidFill>
                  <a:srgbClr val="000090"/>
                </a:solidFill>
              </a:rPr>
              <a:t>'</a:t>
            </a:r>
            <a:r>
              <a:rPr lang="en-US" dirty="0" err="1" smtClean="0">
                <a:solidFill>
                  <a:srgbClr val="000090"/>
                </a:solidFill>
              </a:rPr>
              <a:t>haproxy</a:t>
            </a:r>
            <a:r>
              <a:rPr lang="en-US" dirty="0" smtClean="0">
                <a:solidFill>
                  <a:srgbClr val="000090"/>
                </a:solidFill>
              </a:rPr>
              <a:t>'</a:t>
            </a:r>
            <a:endParaRPr lang="en-US" dirty="0">
              <a:solidFill>
                <a:srgbClr val="000090"/>
              </a:solidFill>
            </a:endParaRPr>
          </a:p>
          <a:p>
            <a:r>
              <a:rPr lang="en-US" dirty="0"/>
              <a:t>maintainer       </a:t>
            </a:r>
            <a:r>
              <a:rPr lang="en-US" dirty="0">
                <a:solidFill>
                  <a:srgbClr val="000090"/>
                </a:solidFill>
              </a:rPr>
              <a:t>'The Authors'</a:t>
            </a:r>
          </a:p>
          <a:p>
            <a:r>
              <a:rPr lang="en-US" dirty="0" err="1"/>
              <a:t>maintainer_email</a:t>
            </a:r>
            <a:r>
              <a:rPr lang="en-US" dirty="0"/>
              <a:t> </a:t>
            </a:r>
            <a:r>
              <a:rPr lang="en-US" dirty="0">
                <a:solidFill>
                  <a:srgbClr val="000090"/>
                </a:solidFill>
              </a:rPr>
              <a:t>'</a:t>
            </a:r>
            <a:r>
              <a:rPr lang="en-US" dirty="0" err="1">
                <a:solidFill>
                  <a:srgbClr val="000090"/>
                </a:solidFill>
              </a:rPr>
              <a:t>you@example.com</a:t>
            </a:r>
            <a:r>
              <a:rPr lang="en-US" dirty="0">
                <a:solidFill>
                  <a:srgbClr val="000090"/>
                </a:solidFill>
              </a:rPr>
              <a:t>'</a:t>
            </a:r>
          </a:p>
          <a:p>
            <a:r>
              <a:rPr lang="en-US" dirty="0"/>
              <a:t>license          </a:t>
            </a:r>
            <a:r>
              <a:rPr lang="en-US" dirty="0">
                <a:solidFill>
                  <a:srgbClr val="000090"/>
                </a:solidFill>
              </a:rPr>
              <a:t>'</a:t>
            </a:r>
            <a:r>
              <a:rPr lang="en-US" dirty="0" err="1">
                <a:solidFill>
                  <a:srgbClr val="000090"/>
                </a:solidFill>
              </a:rPr>
              <a:t>all_rights</a:t>
            </a:r>
            <a:r>
              <a:rPr lang="en-US" dirty="0">
                <a:solidFill>
                  <a:srgbClr val="000090"/>
                </a:solidFill>
              </a:rPr>
              <a:t>'</a:t>
            </a:r>
          </a:p>
          <a:p>
            <a:r>
              <a:rPr lang="en-US" dirty="0"/>
              <a:t>description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err="1"/>
              <a:t>long_description</a:t>
            </a:r>
            <a:r>
              <a:rPr lang="en-US" dirty="0"/>
              <a:t> </a:t>
            </a:r>
            <a:r>
              <a:rPr lang="en-US" dirty="0">
                <a:solidFill>
                  <a:srgbClr val="000090"/>
                </a:solidFill>
              </a:rPr>
              <a:t>'Installs/Configures </a:t>
            </a:r>
            <a:r>
              <a:rPr lang="en-US" dirty="0" err="1">
                <a:solidFill>
                  <a:srgbClr val="000090"/>
                </a:solidFill>
              </a:rPr>
              <a:t>haproxy</a:t>
            </a:r>
            <a:r>
              <a:rPr lang="en-US" dirty="0">
                <a:solidFill>
                  <a:srgbClr val="000090"/>
                </a:solidFill>
              </a:rPr>
              <a:t>'</a:t>
            </a:r>
          </a:p>
          <a:p>
            <a:r>
              <a:rPr lang="en-US" dirty="0"/>
              <a:t>version          </a:t>
            </a:r>
            <a:r>
              <a:rPr lang="en-US" dirty="0">
                <a:solidFill>
                  <a:srgbClr val="000090"/>
                </a:solidFill>
              </a:rPr>
              <a:t>'</a:t>
            </a:r>
            <a:r>
              <a:rPr lang="en-US" dirty="0" smtClean="0">
                <a:solidFill>
                  <a:srgbClr val="000090"/>
                </a:solidFill>
              </a:rPr>
              <a:t>0.2.0'</a:t>
            </a:r>
          </a:p>
          <a:p>
            <a:endParaRPr lang="en-US" dirty="0">
              <a:solidFill>
                <a:srgbClr val="000090"/>
              </a:solidFill>
            </a:endParaRPr>
          </a:p>
          <a:p>
            <a:r>
              <a:rPr lang="en-US" dirty="0" smtClean="0">
                <a:solidFill>
                  <a:srgbClr val="000090"/>
                </a:solidFill>
              </a:rPr>
              <a:t>depends 'apache</a:t>
            </a:r>
            <a:r>
              <a:rPr lang="en-US" dirty="0">
                <a:solidFill>
                  <a:srgbClr val="000090"/>
                </a:solidFill>
              </a:rPr>
              <a:t>', </a:t>
            </a:r>
            <a:r>
              <a:rPr lang="en-US" dirty="0" smtClean="0">
                <a:solidFill>
                  <a:srgbClr val="000090"/>
                </a:solidFill>
              </a:rPr>
              <a:t>'&gt;</a:t>
            </a:r>
            <a:r>
              <a:rPr lang="en-US" dirty="0">
                <a:solidFill>
                  <a:srgbClr val="000090"/>
                </a:solidFill>
              </a:rPr>
              <a:t>= </a:t>
            </a:r>
            <a:r>
              <a:rPr lang="en-US" dirty="0" smtClean="0">
                <a:solidFill>
                  <a:srgbClr val="000090"/>
                </a:solidFill>
              </a:rPr>
              <a:t>0.3.0'</a:t>
            </a:r>
            <a:endParaRPr lang="en-US" dirty="0">
              <a:solidFill>
                <a:srgbClr val="000090"/>
              </a:solidFill>
            </a:endParaRPr>
          </a:p>
        </p:txBody>
      </p:sp>
      <p:sp>
        <p:nvSpPr>
          <p:cNvPr id="6" name="Text Placeholder 5"/>
          <p:cNvSpPr>
            <a:spLocks noGrp="1"/>
          </p:cNvSpPr>
          <p:nvPr>
            <p:ph type="body" sz="quarter" idx="11"/>
          </p:nvPr>
        </p:nvSpPr>
        <p:spPr>
          <a:prstGeom prst="rect">
            <a:avLst/>
          </a:prstGeom>
        </p:spPr>
        <p:txBody>
          <a:bodyPr>
            <a:normAutofit fontScale="85000" lnSpcReduction="20000"/>
          </a:bodyPr>
          <a:lstStyle/>
          <a:p>
            <a:r>
              <a:rPr lang="en-US" dirty="0"/>
              <a:t>cookbooks</a:t>
            </a:r>
            <a:r>
              <a:rPr lang="en-US" dirty="0" smtClean="0"/>
              <a:t>/</a:t>
            </a:r>
            <a:r>
              <a:rPr lang="en-US" dirty="0" err="1" smtClean="0"/>
              <a:t>haproxy</a:t>
            </a:r>
            <a:r>
              <a:rPr lang="en-US" dirty="0" smtClean="0"/>
              <a:t>/</a:t>
            </a:r>
            <a:r>
              <a:rPr lang="en-US" dirty="0" err="1"/>
              <a:t>metadata.rb</a:t>
            </a:r>
            <a:endParaRPr lang="en-US" dirty="0"/>
          </a:p>
        </p:txBody>
      </p:sp>
      <p:sp>
        <p:nvSpPr>
          <p:cNvPr id="7" name="TextBox 6"/>
          <p:cNvSpPr txBox="1"/>
          <p:nvPr/>
        </p:nvSpPr>
        <p:spPr>
          <a:xfrm>
            <a:off x="7584851" y="8732896"/>
            <a:ext cx="0" cy="492443"/>
          </a:xfrm>
          <a:prstGeom prst="rect">
            <a:avLst/>
          </a:prstGeom>
          <a:noFill/>
        </p:spPr>
        <p:txBody>
          <a:bodyPr wrap="none" lIns="0" tIns="0" rIns="0" bIns="0" rtlCol="0">
            <a:spAutoFit/>
          </a:bodyPr>
          <a:lstStyle/>
          <a:p>
            <a:endParaRPr lang="en-US" sz="3200" dirty="0" err="1">
              <a:solidFill>
                <a:schemeClr val="accent3">
                  <a:lumMod val="50000"/>
                </a:schemeClr>
              </a:solidFill>
            </a:endParaRPr>
          </a:p>
        </p:txBody>
      </p:sp>
      <p:sp>
        <p:nvSpPr>
          <p:cNvPr id="12" name="Text Placeholder 6"/>
          <p:cNvSpPr>
            <a:spLocks noGrp="1"/>
          </p:cNvSpPr>
          <p:nvPr>
            <p:ph type="body" sz="quarter" idx="13"/>
          </p:nvPr>
        </p:nvSpPr>
        <p:spPr>
          <a:xfrm>
            <a:off x="1135042" y="6179773"/>
            <a:ext cx="14404273" cy="626533"/>
          </a:xfrm>
        </p:spPr>
        <p:txBody>
          <a:bodyPr/>
          <a:lstStyle/>
          <a:p>
            <a:endParaRPr lang="en-US" dirty="0"/>
          </a:p>
        </p:txBody>
      </p:sp>
    </p:spTree>
    <p:extLst>
      <p:ext uri="{BB962C8B-B14F-4D97-AF65-F5344CB8AC3E}">
        <p14:creationId xmlns:p14="http://schemas.microsoft.com/office/powerpoint/2010/main" val="12244935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ü"/>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207914389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a:t>
            </a:r>
            <a:r>
              <a:rPr lang="en-US" dirty="0" err="1" smtClean="0"/>
              <a:t>haproxy</a:t>
            </a:r>
            <a:r>
              <a:rPr lang="en-US" dirty="0" smtClean="0"/>
              <a:t>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316064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latin typeface="Courier New" panose="02070309020205020404" pitchFamily="49" charset="0"/>
                <a:cs typeface="Courier New" panose="02070309020205020404" pitchFamily="49" charset="0"/>
              </a:rPr>
              <a:t>$ cd ~/chef-repo/cookbooks/</a:t>
            </a:r>
            <a:r>
              <a:rPr lang="en-US" dirty="0" err="1" smtClean="0">
                <a:latin typeface="Courier New" panose="02070309020205020404" pitchFamily="49" charset="0"/>
                <a:cs typeface="Courier New" panose="02070309020205020404" pitchFamily="49" charset="0"/>
              </a:rPr>
              <a:t>haproxy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932628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Configuring Berks</a:t>
            </a:r>
            <a:endParaRPr lang="en-US" dirty="0"/>
          </a:p>
        </p:txBody>
      </p:sp>
      <p:sp>
        <p:nvSpPr>
          <p:cNvPr id="3" name="Subtitle 2"/>
          <p:cNvSpPr>
            <a:spLocks noGrp="1"/>
          </p:cNvSpPr>
          <p:nvPr>
            <p:ph type="subTitle" idx="1"/>
          </p:nvPr>
        </p:nvSpPr>
        <p:spPr>
          <a:xfrm>
            <a:off x="3013753" y="3505071"/>
            <a:ext cx="10974132" cy="3098929"/>
          </a:xfrm>
        </p:spPr>
        <p:txBody>
          <a:bodyPr/>
          <a:lstStyle/>
          <a:p>
            <a:r>
              <a:rPr lang="en-US" dirty="0" smtClean="0">
                <a:latin typeface="Courier"/>
                <a:cs typeface="Courier"/>
              </a:rPr>
              <a:t>berks install</a:t>
            </a:r>
            <a:r>
              <a:rPr lang="en-US" dirty="0" smtClean="0"/>
              <a:t> retrieves dependencies from the Chef Supermarket by default</a:t>
            </a:r>
          </a:p>
          <a:p>
            <a:endParaRPr lang="en-US" dirty="0"/>
          </a:p>
          <a:p>
            <a:r>
              <a:rPr lang="en-US" dirty="0" smtClean="0"/>
              <a:t>We want to override this to use the local apache cookbook instead of the community one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8573825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Edit </a:t>
            </a:r>
            <a:r>
              <a:rPr lang="en-US" dirty="0" err="1" smtClean="0"/>
              <a:t>Berksfile</a:t>
            </a:r>
            <a:endParaRPr lang="en-US" dirty="0"/>
          </a:p>
        </p:txBody>
      </p:sp>
      <p:sp>
        <p:nvSpPr>
          <p:cNvPr id="3" name="Content Placeholder 2"/>
          <p:cNvSpPr>
            <a:spLocks noGrp="1"/>
          </p:cNvSpPr>
          <p:nvPr>
            <p:ph sz="quarter" idx="10"/>
          </p:nvPr>
        </p:nvSpPr>
        <p:spPr/>
        <p:txBody>
          <a:bodyPr/>
          <a:lstStyle/>
          <a:p>
            <a:r>
              <a:rPr lang="en-US"/>
              <a:t>source </a:t>
            </a:r>
            <a:r>
              <a:rPr lang="en-US" smtClean="0"/>
              <a:t>"https</a:t>
            </a:r>
            <a:r>
              <a:rPr lang="en-US" dirty="0"/>
              <a:t>:/</a:t>
            </a:r>
            <a:r>
              <a:rPr lang="en-US"/>
              <a:t>/</a:t>
            </a:r>
            <a:r>
              <a:rPr lang="en-US" smtClean="0"/>
              <a:t>supermarket.chef.io"</a:t>
            </a:r>
            <a:endParaRPr lang="en-US" dirty="0" smtClean="0"/>
          </a:p>
          <a:p>
            <a:r>
              <a:rPr lang="en-US" dirty="0" smtClean="0"/>
              <a:t>source </a:t>
            </a:r>
            <a:r>
              <a:rPr lang="en-US" dirty="0"/>
              <a:t>'https://localhost:55555'</a:t>
            </a:r>
          </a:p>
          <a:p>
            <a:endParaRPr lang="en-US" dirty="0"/>
          </a:p>
          <a:p>
            <a:r>
              <a:rPr lang="en-US" dirty="0"/>
              <a:t>metadata</a:t>
            </a:r>
          </a:p>
          <a:p>
            <a:endParaRPr lang="en-US" dirty="0"/>
          </a:p>
          <a:p>
            <a:r>
              <a:rPr lang="en-US" dirty="0"/>
              <a:t>cookbook 'apache', path: '../apache'</a:t>
            </a:r>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Berksfile</a:t>
            </a:r>
            <a:endParaRPr lang="en-US" dirty="0"/>
          </a:p>
        </p:txBody>
      </p:sp>
      <p:sp>
        <p:nvSpPr>
          <p:cNvPr id="5" name="Text Placeholder 4"/>
          <p:cNvSpPr>
            <a:spLocks noGrp="1"/>
          </p:cNvSpPr>
          <p:nvPr>
            <p:ph type="body" sz="quarter" idx="12"/>
          </p:nvPr>
        </p:nvSpPr>
        <p:spPr>
          <a:xfrm>
            <a:off x="1124446" y="2129760"/>
            <a:ext cx="14404273" cy="659007"/>
          </a:xfrm>
        </p:spPr>
        <p:txBody>
          <a:bodyPr/>
          <a:lstStyle/>
          <a:p>
            <a:endParaRPr lang="en-US" dirty="0"/>
          </a:p>
        </p:txBody>
      </p:sp>
      <p:sp>
        <p:nvSpPr>
          <p:cNvPr id="6" name="Text Placeholder 5"/>
          <p:cNvSpPr>
            <a:spLocks noGrp="1"/>
          </p:cNvSpPr>
          <p:nvPr>
            <p:ph type="body" sz="quarter" idx="13"/>
          </p:nvPr>
        </p:nvSpPr>
        <p:spPr>
          <a:xfrm>
            <a:off x="1135042" y="2798436"/>
            <a:ext cx="14404273" cy="626533"/>
          </a:xfrm>
        </p:spPr>
        <p:txBody>
          <a:bodyPr/>
          <a:lstStyle/>
          <a:p>
            <a:endParaRPr lang="en-US"/>
          </a:p>
        </p:txBody>
      </p:sp>
      <p:sp>
        <p:nvSpPr>
          <p:cNvPr id="7" name="Footer Placeholder 6"/>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5"/>
          </p:nvPr>
        </p:nvSpPr>
        <p:spPr/>
        <p:txBody>
          <a:bodyPr/>
          <a:lstStyle/>
          <a:p>
            <a:fld id="{D3C6E21F-9381-4880-84FB-1E73165A9E9D}" type="slidenum">
              <a:rPr lang="en-US" smtClean="0"/>
              <a:pPr/>
              <a:t>29</a:t>
            </a:fld>
            <a:endParaRPr lang="en-US" dirty="0"/>
          </a:p>
        </p:txBody>
      </p:sp>
      <p:sp>
        <p:nvSpPr>
          <p:cNvPr id="9" name="Text Placeholder 5"/>
          <p:cNvSpPr txBox="1">
            <a:spLocks/>
          </p:cNvSpPr>
          <p:nvPr/>
        </p:nvSpPr>
        <p:spPr bwMode="white">
          <a:xfrm>
            <a:off x="1135042" y="5476982"/>
            <a:ext cx="14404273" cy="626533"/>
          </a:xfrm>
          <a:prstGeom prst="rect">
            <a:avLst/>
          </a:prstGeom>
          <a:solidFill>
            <a:srgbClr val="008000">
              <a:alpha val="25000"/>
            </a:srgbClr>
          </a:solidFill>
        </p:spPr>
        <p:txBody>
          <a:bodyPr vert="horz" wrap="square" lIns="0" tIns="0" rIns="91440" bIns="594360" rtlCol="0">
            <a:noAutofit/>
          </a:bodyPr>
          <a:lstStyle>
            <a:lvl1pPr marL="0" indent="0" algn="r" defTabSz="1219120" rtl="0" eaLnBrk="1" latinLnBrk="0" hangingPunct="1">
              <a:lnSpc>
                <a:spcPct val="100000"/>
              </a:lnSpc>
              <a:spcBef>
                <a:spcPts val="800"/>
              </a:spcBef>
              <a:buSzPct val="90000"/>
              <a:buFontTx/>
              <a:buNone/>
              <a:defRPr sz="4267" kern="1200" baseline="0">
                <a:solidFill>
                  <a:schemeClr val="accent3">
                    <a:lumMod val="50000"/>
                  </a:schemeClr>
                </a:solidFill>
                <a:latin typeface="Courier New"/>
                <a:ea typeface="+mn-ea"/>
                <a:cs typeface="Courier New"/>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29508435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Our topology</a:t>
            </a:r>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11314732"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We now have a load balancer &amp; two web servers, all listening on port 80</a:t>
            </a:r>
            <a:endParaRPr lang="en-US" dirty="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3</a:t>
            </a:fld>
            <a:endParaRPr lang="en-US" dirty="0"/>
          </a:p>
        </p:txBody>
      </p:sp>
      <p:cxnSp>
        <p:nvCxnSpPr>
          <p:cNvPr id="25" name="Straight Arrow Connector 24"/>
          <p:cNvCxnSpPr/>
          <p:nvPr/>
        </p:nvCxnSpPr>
        <p:spPr>
          <a:xfrm flipV="1">
            <a:off x="6664611"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27" name="Text Placeholder 2"/>
          <p:cNvSpPr txBox="1">
            <a:spLocks/>
          </p:cNvSpPr>
          <p:nvPr/>
        </p:nvSpPr>
        <p:spPr bwMode="white">
          <a:xfrm>
            <a:off x="8810559" y="5987638"/>
            <a:ext cx="2052825"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err="1" smtClean="0"/>
              <a:t>Loadbalancer</a:t>
            </a:r>
            <a:endParaRPr lang="en-US" sz="2667" dirty="0"/>
          </a:p>
          <a:p>
            <a:endParaRPr lang="en-US" sz="2667" dirty="0"/>
          </a:p>
          <a:p>
            <a:endParaRPr lang="en-US" sz="2667" dirty="0"/>
          </a:p>
          <a:p>
            <a:endParaRPr lang="en-US" sz="4267" dirty="0"/>
          </a:p>
          <a:p>
            <a:endParaRPr lang="en-US" sz="4267"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1573" y="4669793"/>
            <a:ext cx="1636811" cy="1745180"/>
          </a:xfrm>
          <a:prstGeom prst="rect">
            <a:avLst/>
          </a:prstGeom>
        </p:spPr>
      </p:pic>
      <p:sp>
        <p:nvSpPr>
          <p:cNvPr id="42" name="Text Placeholder 2"/>
          <p:cNvSpPr txBox="1">
            <a:spLocks/>
          </p:cNvSpPr>
          <p:nvPr/>
        </p:nvSpPr>
        <p:spPr bwMode="white">
          <a:xfrm>
            <a:off x="5180159"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0" name="Text Placeholder 2"/>
          <p:cNvSpPr txBox="1">
            <a:spLocks/>
          </p:cNvSpPr>
          <p:nvPr/>
        </p:nvSpPr>
        <p:spPr bwMode="white">
          <a:xfrm>
            <a:off x="8423383" y="5026946"/>
            <a:ext cx="707306" cy="358969"/>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pic>
        <p:nvPicPr>
          <p:cNvPr id="21"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3" name="Text Placeholder 2"/>
          <p:cNvSpPr txBox="1">
            <a:spLocks/>
          </p:cNvSpPr>
          <p:nvPr/>
        </p:nvSpPr>
        <p:spPr bwMode="white">
          <a:xfrm>
            <a:off x="14001333"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2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6" name="Text Placeholder 2"/>
          <p:cNvSpPr txBox="1">
            <a:spLocks/>
          </p:cNvSpPr>
          <p:nvPr/>
        </p:nvSpPr>
        <p:spPr bwMode="white">
          <a:xfrm>
            <a:off x="13872733"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28" name="Text Placeholder 2"/>
          <p:cNvSpPr txBox="1">
            <a:spLocks/>
          </p:cNvSpPr>
          <p:nvPr/>
        </p:nvSpPr>
        <p:spPr bwMode="white">
          <a:xfrm>
            <a:off x="13406679" y="3837223"/>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
        <p:nvSpPr>
          <p:cNvPr id="29" name="Text Placeholder 2"/>
          <p:cNvSpPr txBox="1">
            <a:spLocks/>
          </p:cNvSpPr>
          <p:nvPr/>
        </p:nvSpPr>
        <p:spPr bwMode="white">
          <a:xfrm>
            <a:off x="13406679" y="634529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Tree>
    <p:extLst>
      <p:ext uri="{BB962C8B-B14F-4D97-AF65-F5344CB8AC3E}">
        <p14:creationId xmlns:p14="http://schemas.microsoft.com/office/powerpoint/2010/main" val="1685237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latin typeface="Courier New" panose="02070309020205020404" pitchFamily="49" charset="0"/>
                <a:cs typeface="Courier New" panose="02070309020205020404" pitchFamily="49" charset="0"/>
              </a:rPr>
              <a:t>Fetching 'apache' from source at ../apache</a:t>
            </a:r>
          </a:p>
          <a:p>
            <a:r>
              <a:rPr lang="en-US" dirty="0">
                <a:latin typeface="Courier New" panose="02070309020205020404" pitchFamily="49" charset="0"/>
                <a:cs typeface="Courier New" panose="02070309020205020404" pitchFamily="49" charset="0"/>
              </a:rPr>
              <a:t>Fetching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from source at .</a:t>
            </a:r>
          </a:p>
          <a:p>
            <a:r>
              <a:rPr lang="en-US" dirty="0">
                <a:latin typeface="Courier New" panose="02070309020205020404" pitchFamily="49" charset="0"/>
                <a:cs typeface="Courier New" panose="02070309020205020404" pitchFamily="49" charset="0"/>
              </a:rPr>
              <a:t>Using apache (0.3.0) from source at ../apache</a:t>
            </a:r>
          </a:p>
          <a:p>
            <a:r>
              <a:rPr lang="en-US" dirty="0">
                <a:latin typeface="Courier New" panose="02070309020205020404" pitchFamily="49" charset="0"/>
                <a:cs typeface="Courier New" panose="02070309020205020404" pitchFamily="49" charset="0"/>
              </a:rPr>
              <a:t>Using apache2 (3.1.0)</a:t>
            </a:r>
          </a:p>
          <a:p>
            <a:r>
              <a:rPr lang="en-US" dirty="0">
                <a:latin typeface="Courier New" panose="02070309020205020404" pitchFamily="49" charset="0"/>
                <a:cs typeface="Courier New" panose="02070309020205020404" pitchFamily="49" charset="0"/>
              </a:rPr>
              <a:t>Using </a:t>
            </a:r>
            <a:r>
              <a:rPr lang="en-US" dirty="0" err="1">
                <a:latin typeface="Courier New" panose="02070309020205020404" pitchFamily="49" charset="0"/>
                <a:cs typeface="Courier New" panose="02070309020205020404" pitchFamily="49" charset="0"/>
              </a:rPr>
              <a:t>haproxy</a:t>
            </a:r>
            <a:r>
              <a:rPr lang="en-US" dirty="0">
                <a:latin typeface="Courier New" panose="02070309020205020404" pitchFamily="49" charset="0"/>
                <a:cs typeface="Courier New" panose="02070309020205020404" pitchFamily="49" charset="0"/>
              </a:rPr>
              <a:t> (0.2.0) from source at .</a:t>
            </a:r>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install</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278657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sz="2000" dirty="0">
                <a:latin typeface="Courier New" panose="02070309020205020404" pitchFamily="49" charset="0"/>
                <a:cs typeface="Courier New" panose="02070309020205020404" pitchFamily="49" charset="0"/>
              </a:rPr>
              <a:t>Uploaded apache (0.3.0) to: 'https://api.opscode.com:443/organizations/ORGNAME</a:t>
            </a:r>
            <a:r>
              <a:rPr lang="en-US" sz="2000" dirty="0" smtClean="0">
                <a:latin typeface="Courier New" panose="02070309020205020404" pitchFamily="49" charset="0"/>
                <a:cs typeface="Courier New" panose="02070309020205020404" pitchFamily="49" charset="0"/>
              </a:rPr>
              <a:t>'</a:t>
            </a:r>
          </a:p>
          <a:p>
            <a:r>
              <a:rPr lang="en-US" sz="2000" dirty="0">
                <a:latin typeface="Courier New" panose="02070309020205020404" pitchFamily="49" charset="0"/>
                <a:cs typeface="Courier New" panose="02070309020205020404" pitchFamily="49" charset="0"/>
              </a:rPr>
              <a:t>Uploaded </a:t>
            </a:r>
            <a:r>
              <a:rPr lang="en-US" sz="2000" dirty="0" err="1">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 (0.2.0</a:t>
            </a:r>
            <a:r>
              <a:rPr lang="en-US" sz="2000" dirty="0" smtClean="0">
                <a:latin typeface="Courier New" panose="02070309020205020404" pitchFamily="49" charset="0"/>
                <a:cs typeface="Courier New" panose="02070309020205020404" pitchFamily="49" charset="0"/>
              </a:rPr>
              <a:t>) to</a:t>
            </a:r>
            <a:r>
              <a:rPr lang="en-US" sz="2000" dirty="0">
                <a:latin typeface="Courier New" panose="02070309020205020404" pitchFamily="49" charset="0"/>
                <a:cs typeface="Courier New" panose="02070309020205020404" pitchFamily="49" charset="0"/>
              </a:rPr>
              <a:t>: 'https://api.opscode.com:443/organizations/ORGNAME'</a:t>
            </a:r>
          </a:p>
          <a:p>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berks upload</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160033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675774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knife ssh QUERY COMMAND (options)</a:t>
            </a:r>
          </a:p>
          <a:p>
            <a:r>
              <a:rPr lang="en-US" sz="2200" dirty="0">
                <a:latin typeface="Courier New" panose="02070309020205020404" pitchFamily="49" charset="0"/>
                <a:cs typeface="Courier New" panose="02070309020205020404" pitchFamily="49" charset="0"/>
              </a:rPr>
              <a:t>    -a, --attribute ATTR             The attribute to use for opening the connection - default depends on the context</a:t>
            </a:r>
          </a:p>
          <a:p>
            <a:r>
              <a:rPr lang="en-US" sz="2200" dirty="0">
                <a:latin typeface="Courier New" panose="02070309020205020404" pitchFamily="49" charset="0"/>
                <a:cs typeface="Courier New" panose="02070309020205020404" pitchFamily="49" charset="0"/>
              </a:rPr>
              <a:t>    -s, --server-url URL             Chef Server URL</a:t>
            </a:r>
          </a:p>
          <a:p>
            <a:r>
              <a:rPr lang="en-US" sz="2200" dirty="0">
                <a:latin typeface="Courier New" panose="02070309020205020404" pitchFamily="49" charset="0"/>
                <a:cs typeface="Courier New" panose="02070309020205020404" pitchFamily="49" charset="0"/>
              </a:rPr>
              <a:t>        --chef-zero-host HOST        Host to start chef-zero on</a:t>
            </a:r>
          </a:p>
          <a:p>
            <a:r>
              <a:rPr lang="en-US" sz="2200" dirty="0">
                <a:latin typeface="Courier New" panose="02070309020205020404" pitchFamily="49" charset="0"/>
                <a:cs typeface="Courier New" panose="02070309020205020404" pitchFamily="49" charset="0"/>
              </a:rPr>
              <a:t>        --chef-zero-port PORT        Port (or port range) to start chef-zero on.  Port ranges like 1000,1010 or 8889-9999 will try all given ports until one works.</a:t>
            </a:r>
          </a:p>
          <a:p>
            <a:r>
              <a:rPr lang="en-US" sz="2200" dirty="0">
                <a:latin typeface="Courier New" panose="02070309020205020404" pitchFamily="49" charset="0"/>
                <a:cs typeface="Courier New" panose="02070309020205020404" pitchFamily="49" charset="0"/>
              </a:rPr>
              <a:t>    -k, --key KEY                    API Client Key</a:t>
            </a:r>
          </a:p>
          <a:p>
            <a:r>
              <a:rPr lang="en-US" sz="2200" dirty="0">
                <a:latin typeface="Courier New" panose="02070309020205020404" pitchFamily="49" charset="0"/>
                <a:cs typeface="Courier New" panose="02070309020205020404" pitchFamily="49" charset="0"/>
              </a:rPr>
              <a:t>        --[no-]color                 Use colored output, defaults to false on Windows, true otherwise</a:t>
            </a:r>
          </a:p>
          <a:p>
            <a:r>
              <a:rPr lang="en-US" sz="2200" dirty="0">
                <a:latin typeface="Courier New" panose="02070309020205020404" pitchFamily="49" charset="0"/>
                <a:cs typeface="Courier New" panose="02070309020205020404" pitchFamily="49" charset="0"/>
              </a:rPr>
              <a:t>    -C, --concurrency NUM            The number of concurrent connections</a:t>
            </a:r>
          </a:p>
          <a:p>
            <a:r>
              <a:rPr lang="en-US" sz="2200" dirty="0">
                <a:latin typeface="Courier New" panose="02070309020205020404" pitchFamily="49" charset="0"/>
                <a:cs typeface="Courier New" panose="02070309020205020404" pitchFamily="49" charset="0"/>
              </a:rPr>
              <a:t>    -c, --config CONFIG              The configuration file to use</a:t>
            </a:r>
          </a:p>
          <a:p>
            <a:r>
              <a:rPr lang="en-US" sz="2200" dirty="0">
                <a:latin typeface="Courier New" panose="02070309020205020404" pitchFamily="49" charset="0"/>
                <a:cs typeface="Courier New" panose="02070309020205020404" pitchFamily="49" charset="0"/>
              </a:rPr>
              <a:t>        --defaults                   Accept default values for all </a:t>
            </a:r>
            <a:r>
              <a:rPr lang="en-US" sz="2200" dirty="0" smtClean="0">
                <a:latin typeface="Courier New" panose="02070309020205020404" pitchFamily="49" charset="0"/>
                <a:cs typeface="Courier New" panose="02070309020205020404" pitchFamily="49" charset="0"/>
              </a:rPr>
              <a:t>questions</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ssh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976706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99583"/>
            <a:ext cx="14423693" cy="5165468"/>
          </a:xfrm>
        </p:spPr>
        <p:txBody>
          <a:bodyPr/>
          <a:lstStyle/>
          <a:p>
            <a:r>
              <a:rPr lang="en-US" sz="2200" dirty="0">
                <a:latin typeface="Courier New" panose="02070309020205020404" pitchFamily="49" charset="0"/>
                <a:cs typeface="Courier New" panose="02070309020205020404" pitchFamily="49" charset="0"/>
              </a:rPr>
              <a:t>ec2-54-88-169-195.compute-1.amazonaws.com Starting Chef Client, version 12.4.4</a:t>
            </a:r>
          </a:p>
          <a:p>
            <a:r>
              <a:rPr lang="en-US" sz="2200" dirty="0">
                <a:latin typeface="Courier New" panose="02070309020205020404" pitchFamily="49" charset="0"/>
                <a:cs typeface="Courier New" panose="02070309020205020404" pitchFamily="49" charset="0"/>
              </a:rPr>
              <a:t>ec2-54-84-233-7.compute-1.amazonaws.com   Starting Chef Client, version 12.4.4</a:t>
            </a:r>
          </a:p>
          <a:p>
            <a:r>
              <a:rPr lang="en-US" sz="2200" dirty="0">
                <a:latin typeface="Courier New" panose="02070309020205020404" pitchFamily="49" charset="0"/>
                <a:cs typeface="Courier New" panose="02070309020205020404" pitchFamily="49" charset="0"/>
              </a:rPr>
              <a:t>ec2-54-88-185-159.compute-1.amazonaws.com Starting Chef Client, version 12.4.4</a:t>
            </a:r>
          </a:p>
          <a:p>
            <a:r>
              <a:rPr lang="en-US" sz="2200" dirty="0">
                <a:latin typeface="Courier New" panose="02070309020205020404" pitchFamily="49" charset="0"/>
                <a:cs typeface="Courier New" panose="02070309020205020404" pitchFamily="49" charset="0"/>
              </a:rPr>
              <a:t>ec2-54-88-169-195.compute-1.amazonaws.com resolving cookbooks for run list: ["</a:t>
            </a:r>
            <a:r>
              <a:rPr lang="en-US" sz="2200" dirty="0" err="1">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ec2-54-84-233-7.compute-1.amazonaws.com   resolving cookbooks for run list: ["apache"]</a:t>
            </a:r>
          </a:p>
          <a:p>
            <a:r>
              <a:rPr lang="en-US" sz="2200" dirty="0">
                <a:latin typeface="Courier New" panose="02070309020205020404" pitchFamily="49" charset="0"/>
                <a:cs typeface="Courier New" panose="02070309020205020404" pitchFamily="49" charset="0"/>
              </a:rPr>
              <a:t>ec2-54-88-169-195.compute-1.amazonaws.com Synchronizing Cookbooks:</a:t>
            </a:r>
          </a:p>
          <a:p>
            <a:r>
              <a:rPr lang="en-US" sz="2200" dirty="0">
                <a:latin typeface="Courier New" panose="02070309020205020404" pitchFamily="49" charset="0"/>
                <a:cs typeface="Courier New" panose="02070309020205020404" pitchFamily="49" charset="0"/>
              </a:rPr>
              <a:t>ec2-54-84-233-7.compute-1.amazonaws.com   Synchronizing Cookbooks:</a:t>
            </a:r>
          </a:p>
          <a:p>
            <a:r>
              <a:rPr lang="en-US" sz="2200" dirty="0">
                <a:latin typeface="Courier New" panose="02070309020205020404" pitchFamily="49" charset="0"/>
                <a:cs typeface="Courier New" panose="02070309020205020404" pitchFamily="49" charset="0"/>
              </a:rPr>
              <a:t>ec2-54-88-169-195.compute-1.amazonaws.com   - </a:t>
            </a:r>
            <a:r>
              <a:rPr lang="en-US" sz="2200" dirty="0" err="1">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ec2-54-84-233-7.compute-1.amazonaws.com     - </a:t>
            </a:r>
            <a:r>
              <a:rPr lang="en-US" sz="2200" dirty="0" smtClean="0">
                <a:latin typeface="Courier New" panose="02070309020205020404" pitchFamily="49" charset="0"/>
                <a:cs typeface="Courier New" panose="02070309020205020404" pitchFamily="49" charset="0"/>
              </a:rPr>
              <a:t>apache</a:t>
            </a:r>
          </a:p>
          <a:p>
            <a:r>
              <a:rPr lang="en-US" sz="2200" dirty="0" smtClean="0">
                <a:latin typeface="Courier New" panose="02070309020205020404" pitchFamily="49" charset="0"/>
                <a:cs typeface="Courier New" panose="02070309020205020404" pitchFamily="49" charset="0"/>
              </a:rPr>
              <a:t>...</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583660" y="233464"/>
            <a:ext cx="14961140" cy="898913"/>
          </a:xfrm>
        </p:spPr>
        <p:txBody>
          <a:bodyPr/>
          <a:lstStyle/>
          <a:p>
            <a:r>
              <a:rPr lang="en-US" dirty="0" smtClean="0"/>
              <a:t>GE: Run chef-client on all nodes</a:t>
            </a:r>
            <a:endParaRPr lang="en-US" dirty="0"/>
          </a:p>
        </p:txBody>
      </p:sp>
      <p:sp>
        <p:nvSpPr>
          <p:cNvPr id="4" name="Text Placeholder 3"/>
          <p:cNvSpPr>
            <a:spLocks noGrp="1"/>
          </p:cNvSpPr>
          <p:nvPr>
            <p:ph type="body" sz="quarter" idx="11"/>
          </p:nvPr>
        </p:nvSpPr>
        <p:spPr>
          <a:xfrm>
            <a:off x="1121104" y="1337149"/>
            <a:ext cx="14422528" cy="1203039"/>
          </a:xfrm>
        </p:spPr>
        <p:txBody>
          <a:bodyPr/>
          <a:lstStyle/>
          <a:p>
            <a:r>
              <a:rPr lang="en-US" sz="3000" dirty="0" smtClean="0">
                <a:latin typeface="Courier New" panose="02070309020205020404" pitchFamily="49" charset="0"/>
                <a:cs typeface="Courier New" panose="02070309020205020404" pitchFamily="49" charset="0"/>
              </a:rPr>
              <a:t>$ knife </a:t>
            </a:r>
            <a:r>
              <a:rPr lang="en-US" sz="3000" dirty="0" err="1" smtClean="0">
                <a:latin typeface="Courier New" panose="02070309020205020404" pitchFamily="49" charset="0"/>
                <a:cs typeface="Courier New" panose="02070309020205020404" pitchFamily="49" charset="0"/>
              </a:rPr>
              <a:t>ssh</a:t>
            </a:r>
            <a:r>
              <a:rPr lang="en-US" sz="3000" dirty="0">
                <a:latin typeface="Courier New" panose="02070309020205020404" pitchFamily="49" charset="0"/>
                <a:cs typeface="Courier New" panose="02070309020205020404" pitchFamily="49" charset="0"/>
              </a:rPr>
              <a:t> </a:t>
            </a:r>
            <a:r>
              <a:rPr lang="en-US" sz="3000" dirty="0" smtClean="0">
                <a:latin typeface="Courier New" panose="02070309020205020404" pitchFamily="49" charset="0"/>
                <a:cs typeface="Courier New" panose="02070309020205020404" pitchFamily="49" charset="0"/>
              </a:rPr>
              <a:t>"</a:t>
            </a:r>
            <a:r>
              <a:rPr lang="en-US" sz="3200" dirty="0" smtClean="0">
                <a:latin typeface="Courier New"/>
                <a:cs typeface="Courier New"/>
              </a:rPr>
              <a:t>*:*</a:t>
            </a:r>
            <a:r>
              <a:rPr lang="en-US" sz="3000" dirty="0" smtClean="0">
                <a:latin typeface="Courier New" panose="02070309020205020404" pitchFamily="49" charset="0"/>
                <a:cs typeface="Courier New" panose="02070309020205020404" pitchFamily="49" charset="0"/>
              </a:rPr>
              <a:t>" -x USERNAME -P PASSWORD "sudo chef-client"</a:t>
            </a:r>
            <a:endParaRPr lang="en-US" sz="30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891348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Screen Shot 2015-05-15 at 3.42.47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74637" y="0"/>
            <a:ext cx="7906729" cy="4889133"/>
          </a:xfrm>
          <a:prstGeom prst="rect">
            <a:avLst/>
          </a:prstGeom>
        </p:spPr>
      </p:pic>
      <p:pic>
        <p:nvPicPr>
          <p:cNvPr id="8" name="Picture 7" descr="Screen Shot 2015-05-15 at 3.42.41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514" y="4254867"/>
            <a:ext cx="7906729" cy="4889133"/>
          </a:xfrm>
          <a:prstGeom prst="rect">
            <a:avLst/>
          </a:prstGeom>
        </p:spPr>
      </p:pic>
      <p:pic>
        <p:nvPicPr>
          <p:cNvPr id="4" name="Picture 3" descr="Screen Shot 2015-05-15 at 3.49.25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01757" y="4254867"/>
            <a:ext cx="7906729" cy="4889133"/>
          </a:xfrm>
          <a:prstGeom prst="rect">
            <a:avLst/>
          </a:prstGeom>
        </p:spPr>
      </p:pic>
      <p:cxnSp>
        <p:nvCxnSpPr>
          <p:cNvPr id="6" name="Straight Arrow Connector 5"/>
          <p:cNvCxnSpPr/>
          <p:nvPr/>
        </p:nvCxnSpPr>
        <p:spPr>
          <a:xfrm flipH="1">
            <a:off x="3991642" y="3524565"/>
            <a:ext cx="1762543" cy="2470651"/>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a:off x="10264219" y="3524565"/>
            <a:ext cx="2298216" cy="2522483"/>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2531968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process to setup a third web node? </a:t>
            </a:r>
          </a:p>
          <a:p>
            <a:endParaRPr lang="en-US" dirty="0" smtClean="0"/>
          </a:p>
          <a:p>
            <a:r>
              <a:rPr lang="en-US" dirty="0" smtClean="0"/>
              <a:t>What is the process for removing a web node?</a:t>
            </a:r>
          </a:p>
          <a:p>
            <a:endParaRPr lang="en-US" dirty="0"/>
          </a:p>
          <a:p>
            <a:r>
              <a:rPr lang="en-US" dirty="0" smtClean="0"/>
              <a:t>What is the most manual part of the process?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520461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8690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848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36675" y="4737812"/>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Our topology</a:t>
            </a:r>
            <a:endParaRPr lang="en-US" dirty="0"/>
          </a:p>
        </p:txBody>
      </p:sp>
      <p:sp>
        <p:nvSpPr>
          <p:cNvPr id="22" name="Footer Placeholder 21"/>
          <p:cNvSpPr>
            <a:spLocks noGrp="1"/>
          </p:cNvSpPr>
          <p:nvPr>
            <p:ph type="ftr" sz="quarter" idx="4294967295"/>
          </p:nvPr>
        </p:nvSpPr>
        <p:spPr>
          <a:xfrm>
            <a:off x="324400" y="8579607"/>
            <a:ext cx="5681953" cy="507556"/>
          </a:xfrm>
          <a:prstGeom prst="rect">
            <a:avLst/>
          </a:prstGeo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11314732"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We now have a load balancer &amp; two web servers, all listening on port 80</a:t>
            </a:r>
            <a:endParaRPr lang="en-US" dirty="0"/>
          </a:p>
          <a:p>
            <a:pPr lvl="2"/>
            <a:r>
              <a:rPr lang="en-US" dirty="0" smtClean="0"/>
              <a:t>IT have mandated that direct access to the webservers should be blocked</a:t>
            </a:r>
          </a:p>
          <a:p>
            <a:pPr lvl="1"/>
            <a:endParaRPr lang="en-US" dirty="0"/>
          </a:p>
        </p:txBody>
      </p:sp>
      <p:sp>
        <p:nvSpPr>
          <p:cNvPr id="4" name="Slide Number Placeholder 3"/>
          <p:cNvSpPr>
            <a:spLocks noGrp="1"/>
          </p:cNvSpPr>
          <p:nvPr>
            <p:ph type="sldNum" sz="quarter" idx="4294967295"/>
          </p:nvPr>
        </p:nvSpPr>
        <p:spPr>
          <a:xfrm>
            <a:off x="6299200" y="8579662"/>
            <a:ext cx="3657600" cy="486833"/>
          </a:xfrm>
          <a:prstGeom prst="rect">
            <a:avLst/>
          </a:prstGeom>
        </p:spPr>
        <p:txBody>
          <a:bodyPr/>
          <a:lstStyle/>
          <a:p>
            <a:fld id="{D3C6E21F-9381-4880-84FB-1E73165A9E9D}" type="slidenum">
              <a:rPr lang="en-US" smtClean="0"/>
              <a:pPr/>
              <a:t>4</a:t>
            </a:fld>
            <a:endParaRPr lang="en-US" dirty="0"/>
          </a:p>
        </p:txBody>
      </p:sp>
      <p:cxnSp>
        <p:nvCxnSpPr>
          <p:cNvPr id="25" name="Straight Arrow Connector 24"/>
          <p:cNvCxnSpPr/>
          <p:nvPr/>
        </p:nvCxnSpPr>
        <p:spPr>
          <a:xfrm flipV="1">
            <a:off x="6664611" y="5225569"/>
            <a:ext cx="1719384" cy="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27" name="Text Placeholder 2"/>
          <p:cNvSpPr txBox="1">
            <a:spLocks/>
          </p:cNvSpPr>
          <p:nvPr/>
        </p:nvSpPr>
        <p:spPr bwMode="white">
          <a:xfrm>
            <a:off x="8810559" y="5987638"/>
            <a:ext cx="2052825"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err="1" smtClean="0"/>
              <a:t>Loadbalancer</a:t>
            </a:r>
            <a:endParaRPr lang="en-US" sz="2667" dirty="0"/>
          </a:p>
          <a:p>
            <a:endParaRPr lang="en-US" sz="2667" dirty="0"/>
          </a:p>
          <a:p>
            <a:endParaRPr lang="en-US" sz="2667" dirty="0"/>
          </a:p>
          <a:p>
            <a:endParaRPr lang="en-US" sz="4267" dirty="0"/>
          </a:p>
          <a:p>
            <a:endParaRPr lang="en-US" sz="4267"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41573" y="4669793"/>
            <a:ext cx="1636811" cy="1745180"/>
          </a:xfrm>
          <a:prstGeom prst="rect">
            <a:avLst/>
          </a:prstGeom>
        </p:spPr>
      </p:pic>
      <p:sp>
        <p:nvSpPr>
          <p:cNvPr id="42" name="Text Placeholder 2"/>
          <p:cNvSpPr txBox="1">
            <a:spLocks/>
          </p:cNvSpPr>
          <p:nvPr/>
        </p:nvSpPr>
        <p:spPr bwMode="white">
          <a:xfrm>
            <a:off x="5180159" y="5973084"/>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Workstation</a:t>
            </a:r>
            <a:endParaRPr lang="en-US" sz="2667" dirty="0"/>
          </a:p>
          <a:p>
            <a:endParaRPr lang="en-US" sz="2667" dirty="0"/>
          </a:p>
          <a:p>
            <a:endParaRPr lang="en-US" sz="2667" dirty="0"/>
          </a:p>
          <a:p>
            <a:endParaRPr lang="en-US" sz="4267" dirty="0"/>
          </a:p>
          <a:p>
            <a:endParaRPr lang="en-US" sz="4267" dirty="0"/>
          </a:p>
        </p:txBody>
      </p:sp>
      <p:cxnSp>
        <p:nvCxnSpPr>
          <p:cNvPr id="43" name="Straight Arrow Connector 42"/>
          <p:cNvCxnSpPr/>
          <p:nvPr/>
        </p:nvCxnSpPr>
        <p:spPr>
          <a:xfrm flipV="1">
            <a:off x="10456865" y="4086041"/>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pic>
        <p:nvPicPr>
          <p:cNvPr id="44"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3256797"/>
            <a:ext cx="1321013" cy="1334359"/>
          </a:xfrm>
          <a:prstGeom prst="rect">
            <a:avLst/>
          </a:prstGeom>
          <a:noFill/>
          <a:extLst>
            <a:ext uri="{909E8E84-426E-40dd-AFC4-6F175D3DCCD1}">
              <a14:hiddenFill xmlns:a14="http://schemas.microsoft.com/office/drawing/2010/main">
                <a:solidFill>
                  <a:srgbClr val="FFFFFF"/>
                </a:solidFill>
              </a14:hiddenFill>
            </a:ext>
          </a:extLst>
        </p:spPr>
      </p:pic>
      <p:sp>
        <p:nvSpPr>
          <p:cNvPr id="45" name="Text Placeholder 2"/>
          <p:cNvSpPr txBox="1">
            <a:spLocks/>
          </p:cNvSpPr>
          <p:nvPr/>
        </p:nvSpPr>
        <p:spPr bwMode="white">
          <a:xfrm>
            <a:off x="14001333" y="4536921"/>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pic>
        <p:nvPicPr>
          <p:cNvPr id="46"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62798" y="6195009"/>
            <a:ext cx="1321013" cy="1334359"/>
          </a:xfrm>
          <a:prstGeom prst="rect">
            <a:avLst/>
          </a:prstGeom>
          <a:noFill/>
          <a:extLst>
            <a:ext uri="{909E8E84-426E-40dd-AFC4-6F175D3DCCD1}">
              <a14:hiddenFill xmlns:a14="http://schemas.microsoft.com/office/drawing/2010/main">
                <a:solidFill>
                  <a:srgbClr val="FFFFFF"/>
                </a:solidFill>
              </a14:hiddenFill>
            </a:ext>
          </a:extLst>
        </p:spPr>
      </p:pic>
      <p:cxnSp>
        <p:nvCxnSpPr>
          <p:cNvPr id="47" name="Straight Arrow Connector 46"/>
          <p:cNvCxnSpPr/>
          <p:nvPr/>
        </p:nvCxnSpPr>
        <p:spPr>
          <a:xfrm>
            <a:off x="10495995" y="5065641"/>
            <a:ext cx="2881110" cy="1459628"/>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48" name="Text Placeholder 2"/>
          <p:cNvSpPr txBox="1">
            <a:spLocks/>
          </p:cNvSpPr>
          <p:nvPr/>
        </p:nvSpPr>
        <p:spPr bwMode="white">
          <a:xfrm>
            <a:off x="13872733" y="7607826"/>
            <a:ext cx="2254667" cy="58797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webserver</a:t>
            </a:r>
            <a:endParaRPr lang="en-US" sz="1800" dirty="0"/>
          </a:p>
          <a:p>
            <a:endParaRPr lang="en-US" sz="1100" dirty="0"/>
          </a:p>
          <a:p>
            <a:endParaRPr lang="en-US" sz="1100" dirty="0"/>
          </a:p>
          <a:p>
            <a:endParaRPr lang="en-US" sz="1800" dirty="0"/>
          </a:p>
          <a:p>
            <a:endParaRPr lang="en-US" sz="1800" dirty="0"/>
          </a:p>
        </p:txBody>
      </p:sp>
      <p:sp>
        <p:nvSpPr>
          <p:cNvPr id="18" name="Text Placeholder 2"/>
          <p:cNvSpPr txBox="1">
            <a:spLocks/>
          </p:cNvSpPr>
          <p:nvPr/>
        </p:nvSpPr>
        <p:spPr bwMode="white">
          <a:xfrm>
            <a:off x="13406679" y="3837223"/>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/8080</a:t>
            </a:r>
            <a:endParaRPr lang="en-US" sz="1800" dirty="0"/>
          </a:p>
          <a:p>
            <a:endParaRPr lang="en-US" sz="1100" dirty="0"/>
          </a:p>
          <a:p>
            <a:endParaRPr lang="en-US" sz="1100" dirty="0"/>
          </a:p>
          <a:p>
            <a:endParaRPr lang="en-US" sz="1800" dirty="0"/>
          </a:p>
          <a:p>
            <a:endParaRPr lang="en-US" sz="1800" dirty="0"/>
          </a:p>
        </p:txBody>
      </p:sp>
      <p:sp>
        <p:nvSpPr>
          <p:cNvPr id="19" name="Text Placeholder 2"/>
          <p:cNvSpPr txBox="1">
            <a:spLocks/>
          </p:cNvSpPr>
          <p:nvPr/>
        </p:nvSpPr>
        <p:spPr bwMode="white">
          <a:xfrm>
            <a:off x="13406679" y="634529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/8080</a:t>
            </a:r>
            <a:endParaRPr lang="en-US" sz="1800" dirty="0"/>
          </a:p>
          <a:p>
            <a:endParaRPr lang="en-US" sz="1100" dirty="0"/>
          </a:p>
          <a:p>
            <a:endParaRPr lang="en-US" sz="1100" dirty="0"/>
          </a:p>
          <a:p>
            <a:endParaRPr lang="en-US" sz="1800" dirty="0"/>
          </a:p>
          <a:p>
            <a:endParaRPr lang="en-US" sz="1800" dirty="0"/>
          </a:p>
        </p:txBody>
      </p:sp>
      <p:sp>
        <p:nvSpPr>
          <p:cNvPr id="20" name="Text Placeholder 2"/>
          <p:cNvSpPr txBox="1">
            <a:spLocks/>
          </p:cNvSpPr>
          <p:nvPr/>
        </p:nvSpPr>
        <p:spPr bwMode="white">
          <a:xfrm>
            <a:off x="8423383" y="5026946"/>
            <a:ext cx="707306" cy="358969"/>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err="1" smtClean="0"/>
              <a:t>tcp</a:t>
            </a:r>
            <a:r>
              <a:rPr lang="en-US" sz="1800" dirty="0" smtClean="0"/>
              <a:t>/80</a:t>
            </a:r>
            <a:endParaRPr lang="en-US" sz="1800" dirty="0"/>
          </a:p>
          <a:p>
            <a:endParaRPr lang="en-US" sz="1100" dirty="0"/>
          </a:p>
          <a:p>
            <a:endParaRPr lang="en-US" sz="1100" dirty="0"/>
          </a:p>
          <a:p>
            <a:endParaRPr lang="en-US" sz="1800" dirty="0"/>
          </a:p>
          <a:p>
            <a:endParaRPr lang="en-US" sz="1800" dirty="0"/>
          </a:p>
        </p:txBody>
      </p:sp>
      <p:sp>
        <p:nvSpPr>
          <p:cNvPr id="3" name="Rectangle 2"/>
          <p:cNvSpPr/>
          <p:nvPr/>
        </p:nvSpPr>
        <p:spPr bwMode="auto">
          <a:xfrm>
            <a:off x="7571397" y="4324813"/>
            <a:ext cx="417954" cy="1848896"/>
          </a:xfrm>
          <a:prstGeom prst="rect">
            <a:avLst/>
          </a:prstGeom>
          <a:pattFill prst="horzBrick">
            <a:fgClr>
              <a:schemeClr val="accent1"/>
            </a:fgClr>
            <a:bgClr>
              <a:prstClr val="white"/>
            </a:bgClr>
          </a:patt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1" name="Text Placeholder 2"/>
          <p:cNvSpPr txBox="1">
            <a:spLocks/>
          </p:cNvSpPr>
          <p:nvPr/>
        </p:nvSpPr>
        <p:spPr bwMode="white">
          <a:xfrm>
            <a:off x="7225467" y="6192220"/>
            <a:ext cx="1028809" cy="342894"/>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t>block</a:t>
            </a:r>
          </a:p>
          <a:p>
            <a:pPr algn="ctr"/>
            <a:r>
              <a:rPr lang="en-US" sz="1800" dirty="0" err="1" smtClean="0"/>
              <a:t>tcp</a:t>
            </a:r>
            <a:r>
              <a:rPr lang="en-US" sz="1800" dirty="0" smtClean="0"/>
              <a:t>/8080</a:t>
            </a:r>
            <a:endParaRPr lang="en-US" sz="1800" dirty="0"/>
          </a:p>
          <a:p>
            <a:pPr algn="ctr"/>
            <a:endParaRPr lang="en-US" sz="1100" dirty="0"/>
          </a:p>
          <a:p>
            <a:pPr algn="ctr"/>
            <a:endParaRPr lang="en-US" sz="1100" dirty="0"/>
          </a:p>
          <a:p>
            <a:pPr algn="ctr"/>
            <a:endParaRPr lang="en-US" sz="1800" dirty="0"/>
          </a:p>
          <a:p>
            <a:pPr algn="ctr"/>
            <a:endParaRPr lang="en-US" sz="1800" dirty="0"/>
          </a:p>
        </p:txBody>
      </p:sp>
    </p:spTree>
    <p:extLst>
      <p:ext uri="{BB962C8B-B14F-4D97-AF65-F5344CB8AC3E}">
        <p14:creationId xmlns:p14="http://schemas.microsoft.com/office/powerpoint/2010/main" val="1382526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z="5300" dirty="0" smtClean="0"/>
              <a:t>GE: </a:t>
            </a:r>
            <a:r>
              <a:rPr lang="en-US" sz="4800" dirty="0"/>
              <a:t>Reconfigure Apache</a:t>
            </a:r>
            <a:endParaRPr lang="en-US" sz="5300"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Reconfigure </a:t>
            </a:r>
            <a:r>
              <a:rPr lang="en-US" dirty="0"/>
              <a:t>Apache to serve content of port </a:t>
            </a:r>
            <a:r>
              <a:rPr lang="en-US" dirty="0" err="1"/>
              <a:t>tcp</a:t>
            </a:r>
            <a:r>
              <a:rPr lang="en-US" dirty="0"/>
              <a:t>/</a:t>
            </a:r>
            <a:r>
              <a:rPr lang="en-US" dirty="0" smtClean="0"/>
              <a:t>8080</a:t>
            </a:r>
          </a:p>
          <a:p>
            <a:pPr marL="380990" indent="-380990">
              <a:buFont typeface="Wingdings" charset="2"/>
              <a:buChar char="q"/>
            </a:pPr>
            <a:r>
              <a:rPr lang="en-US" dirty="0" smtClean="0"/>
              <a:t>Reconfigure </a:t>
            </a:r>
            <a:r>
              <a:rPr lang="en-US" dirty="0" err="1"/>
              <a:t>HAProxy</a:t>
            </a:r>
            <a:r>
              <a:rPr lang="en-US" dirty="0"/>
              <a:t> to contact Apache on port </a:t>
            </a:r>
            <a:r>
              <a:rPr lang="en-US" dirty="0" err="1"/>
              <a:t>tcp</a:t>
            </a:r>
            <a:r>
              <a:rPr lang="en-US" dirty="0"/>
              <a:t>/8080</a:t>
            </a:r>
          </a:p>
        </p:txBody>
      </p:sp>
      <p:sp>
        <p:nvSpPr>
          <p:cNvPr id="5" name="Content Placeholder 4"/>
          <p:cNvSpPr>
            <a:spLocks noGrp="1"/>
          </p:cNvSpPr>
          <p:nvPr>
            <p:ph sz="quarter" idx="11"/>
          </p:nvPr>
        </p:nvSpPr>
        <p:spPr/>
        <p:txBody>
          <a:bodyPr>
            <a:normAutofit/>
          </a:bodyPr>
          <a:lstStyle/>
          <a:p>
            <a:r>
              <a:rPr lang="en-US" dirty="0"/>
              <a:t>So we want </a:t>
            </a:r>
            <a:r>
              <a:rPr lang="en-US" dirty="0" err="1"/>
              <a:t>HAProxy</a:t>
            </a:r>
            <a:r>
              <a:rPr lang="en-US" dirty="0"/>
              <a:t> to serve content of port </a:t>
            </a:r>
            <a:r>
              <a:rPr lang="en-US" dirty="0" err="1"/>
              <a:t>tcp</a:t>
            </a:r>
            <a:r>
              <a:rPr lang="en-US" dirty="0"/>
              <a:t>/80, and Apache to serve of </a:t>
            </a:r>
            <a:r>
              <a:rPr lang="en-US" dirty="0" err="1"/>
              <a:t>tcp</a:t>
            </a:r>
            <a:r>
              <a:rPr lang="en-US" dirty="0"/>
              <a:t>/8080</a:t>
            </a:r>
          </a:p>
        </p:txBody>
      </p:sp>
    </p:spTree>
    <p:extLst>
      <p:ext uri="{BB962C8B-B14F-4D97-AF65-F5344CB8AC3E}">
        <p14:creationId xmlns:p14="http://schemas.microsoft.com/office/powerpoint/2010/main" val="29728565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13751" y="2496327"/>
            <a:ext cx="11928393" cy="852712"/>
          </a:xfrm>
        </p:spPr>
        <p:txBody>
          <a:bodyPr>
            <a:normAutofit fontScale="90000"/>
          </a:bodyPr>
          <a:lstStyle/>
          <a:p>
            <a:r>
              <a:rPr lang="en-US" dirty="0" smtClean="0"/>
              <a:t>Reconfigure Apache</a:t>
            </a:r>
            <a:endParaRPr lang="en-US" dirty="0"/>
          </a:p>
        </p:txBody>
      </p:sp>
      <p:sp>
        <p:nvSpPr>
          <p:cNvPr id="3" name="Subtitle 2"/>
          <p:cNvSpPr>
            <a:spLocks noGrp="1"/>
          </p:cNvSpPr>
          <p:nvPr>
            <p:ph type="subTitle" idx="1"/>
          </p:nvPr>
        </p:nvSpPr>
        <p:spPr>
          <a:xfrm>
            <a:off x="3013753" y="3506118"/>
            <a:ext cx="10974132" cy="3844212"/>
          </a:xfrm>
        </p:spPr>
        <p:txBody>
          <a:bodyPr/>
          <a:lstStyle/>
          <a:p>
            <a:r>
              <a:rPr lang="en-US" dirty="0" smtClean="0"/>
              <a:t>Apache is configured to listen on port 80 in the file </a:t>
            </a:r>
            <a:r>
              <a:rPr lang="en-US" dirty="0" smtClean="0">
                <a:latin typeface="Courier New"/>
                <a:cs typeface="Courier New"/>
              </a:rPr>
              <a:t>/</a:t>
            </a:r>
            <a:r>
              <a:rPr lang="en-US" dirty="0" err="1" smtClean="0">
                <a:latin typeface="Courier New"/>
                <a:cs typeface="Courier New"/>
              </a:rPr>
              <a:t>etc</a:t>
            </a:r>
            <a:r>
              <a:rPr lang="en-US" dirty="0" smtClean="0">
                <a:latin typeface="Courier New"/>
                <a:cs typeface="Courier New"/>
              </a:rPr>
              <a:t>/</a:t>
            </a:r>
            <a:r>
              <a:rPr lang="en-US" dirty="0" err="1" smtClean="0">
                <a:latin typeface="Courier New"/>
                <a:cs typeface="Courier New"/>
              </a:rPr>
              <a:t>httpd</a:t>
            </a:r>
            <a:r>
              <a:rPr lang="en-US" dirty="0" smtClean="0">
                <a:latin typeface="Courier New"/>
                <a:cs typeface="Courier New"/>
              </a:rPr>
              <a:t>/</a:t>
            </a:r>
            <a:r>
              <a:rPr lang="en-US" dirty="0" err="1" smtClean="0">
                <a:latin typeface="Courier New"/>
                <a:cs typeface="Courier New"/>
              </a:rPr>
              <a:t>conf</a:t>
            </a:r>
            <a:r>
              <a:rPr lang="en-US" dirty="0" smtClean="0">
                <a:latin typeface="Courier New"/>
                <a:cs typeface="Courier New"/>
              </a:rPr>
              <a:t>/</a:t>
            </a:r>
            <a:r>
              <a:rPr lang="en-US" dirty="0" err="1" smtClean="0">
                <a:latin typeface="Courier New"/>
                <a:cs typeface="Courier New"/>
              </a:rPr>
              <a:t>httpd.conf</a:t>
            </a:r>
            <a:endParaRPr lang="en-US" dirty="0" smtClean="0">
              <a:latin typeface="Courier New"/>
              <a:cs typeface="Courier New"/>
            </a:endParaRPr>
          </a:p>
          <a:p>
            <a:endParaRPr lang="en-US" dirty="0" smtClean="0"/>
          </a:p>
          <a:p>
            <a:r>
              <a:rPr lang="en-US" dirty="0" smtClean="0"/>
              <a:t>We will create a template for this file </a:t>
            </a:r>
            <a:r>
              <a:rPr lang="en-US" dirty="0"/>
              <a:t>in </a:t>
            </a:r>
            <a:r>
              <a:rPr lang="en-US" dirty="0" smtClean="0"/>
              <a:t>the apache cookbook and change the value to 8080 via an attribute</a:t>
            </a:r>
            <a:endParaRPr lang="en-US" dirty="0"/>
          </a:p>
        </p:txBody>
      </p:sp>
      <p:sp>
        <p:nvSpPr>
          <p:cNvPr id="4" name="Footer Placeholder 3"/>
          <p:cNvSpPr>
            <a:spLocks noGrp="1"/>
          </p:cNvSpPr>
          <p:nvPr>
            <p:ph type="ftr" sz="quarter" idx="10"/>
          </p:nvPr>
        </p:nvSpPr>
        <p:spPr/>
        <p:txBody>
          <a:bodyPr/>
          <a:lstStyle/>
          <a:p>
            <a:r>
              <a:rPr lang="en-US" smtClean="0"/>
              <a:t>©2015 Chef Software Inc.</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4481966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Attribute Files</a:t>
            </a:r>
            <a:endParaRPr lang="en-US" dirty="0"/>
          </a:p>
        </p:txBody>
      </p:sp>
      <p:sp>
        <p:nvSpPr>
          <p:cNvPr id="3" name="Subtitle 2"/>
          <p:cNvSpPr>
            <a:spLocks noGrp="1"/>
          </p:cNvSpPr>
          <p:nvPr>
            <p:ph type="subTitle" idx="1"/>
          </p:nvPr>
        </p:nvSpPr>
        <p:spPr>
          <a:xfrm>
            <a:off x="3013753" y="3506118"/>
            <a:ext cx="10974132" cy="4271667"/>
          </a:xfrm>
        </p:spPr>
        <p:txBody>
          <a:bodyPr/>
          <a:lstStyle/>
          <a:p>
            <a:r>
              <a:rPr lang="en-US" dirty="0" smtClean="0"/>
              <a:t>The Node Object contains many automatic attributes generate by OHAI</a:t>
            </a:r>
          </a:p>
          <a:p>
            <a:endParaRPr lang="en-US" dirty="0"/>
          </a:p>
          <a:p>
            <a:r>
              <a:rPr lang="en-US" dirty="0" smtClean="0"/>
              <a:t>You can also maintain attributes within a cookbook</a:t>
            </a:r>
          </a:p>
          <a:p>
            <a:endParaRPr lang="en-US" dirty="0"/>
          </a:p>
          <a:p>
            <a:r>
              <a:rPr lang="en-US" dirty="0" smtClean="0"/>
              <a:t>These are like variables or parameters for your cookbook and allow recipes to be data driven</a:t>
            </a:r>
            <a:endParaRPr lang="en-US" dirty="0"/>
          </a:p>
        </p:txBody>
      </p:sp>
    </p:spTree>
    <p:extLst>
      <p:ext uri="{BB962C8B-B14F-4D97-AF65-F5344CB8AC3E}">
        <p14:creationId xmlns:p14="http://schemas.microsoft.com/office/powerpoint/2010/main" val="1762340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2913" name="Rectangle 1"/>
          <p:cNvSpPr>
            <a:spLocks noGrp="1" noChangeArrowheads="1"/>
          </p:cNvSpPr>
          <p:nvPr>
            <p:ph type="ctrTitle"/>
          </p:nvPr>
        </p:nvSpPr>
        <p:spPr/>
        <p:txBody>
          <a:bodyPr>
            <a:normAutofit fontScale="90000"/>
          </a:bodyPr>
          <a:lstStyle/>
          <a:p>
            <a:r>
              <a:rPr lang="en-US" dirty="0" smtClean="0"/>
              <a:t>Best </a:t>
            </a:r>
            <a:r>
              <a:rPr lang="en-US" dirty="0" smtClean="0"/>
              <a:t>Practices</a:t>
            </a:r>
            <a:endParaRPr lang="en-US" dirty="0"/>
          </a:p>
        </p:txBody>
      </p:sp>
      <p:sp>
        <p:nvSpPr>
          <p:cNvPr id="1062914" name="Rectangle 2"/>
          <p:cNvSpPr>
            <a:spLocks noGrp="1" noChangeArrowheads="1"/>
          </p:cNvSpPr>
          <p:nvPr>
            <p:ph type="subTitle" idx="1"/>
          </p:nvPr>
        </p:nvSpPr>
        <p:spPr>
          <a:xfrm>
            <a:off x="3013753" y="3505071"/>
            <a:ext cx="11887580" cy="4368929"/>
          </a:xfrm>
        </p:spPr>
        <p:txBody>
          <a:bodyPr>
            <a:normAutofit fontScale="85000" lnSpcReduction="10000"/>
          </a:bodyPr>
          <a:lstStyle/>
          <a:p>
            <a:pPr marL="571500" indent="-571500">
              <a:lnSpc>
                <a:spcPct val="130000"/>
              </a:lnSpc>
              <a:buFont typeface="Courier New"/>
              <a:buChar char="o"/>
            </a:pPr>
            <a:r>
              <a:rPr lang="en-US" dirty="0" smtClean="0"/>
              <a:t>Well-written </a:t>
            </a:r>
            <a:r>
              <a:rPr lang="en-US" sz="3700" dirty="0"/>
              <a:t>cookbooks change behavior based on attributes</a:t>
            </a:r>
          </a:p>
          <a:p>
            <a:pPr marL="571500" indent="-571500">
              <a:lnSpc>
                <a:spcPct val="130000"/>
              </a:lnSpc>
              <a:buFont typeface="Courier New"/>
              <a:buChar char="o"/>
            </a:pPr>
            <a:r>
              <a:rPr lang="en-US" sz="3700" dirty="0">
                <a:solidFill>
                  <a:schemeClr val="accent3">
                    <a:lumMod val="50000"/>
                  </a:schemeClr>
                </a:solidFill>
              </a:rPr>
              <a:t>Ideally, you don't have to modify the contents of a cookbook to use it for your specific use case</a:t>
            </a:r>
          </a:p>
          <a:p>
            <a:pPr marL="571500" indent="-571500">
              <a:lnSpc>
                <a:spcPct val="130000"/>
              </a:lnSpc>
              <a:buFont typeface="Courier New"/>
              <a:buChar char="o"/>
            </a:pPr>
            <a:r>
              <a:rPr lang="en-US" sz="3700" dirty="0">
                <a:solidFill>
                  <a:schemeClr val="accent3">
                    <a:lumMod val="50000"/>
                  </a:schemeClr>
                </a:solidFill>
              </a:rPr>
              <a:t>Look at the attributes directory for things you can override through roles to affect behavior of the cookbook</a:t>
            </a:r>
          </a:p>
          <a:p>
            <a:pPr marL="571500" indent="-571500">
              <a:lnSpc>
                <a:spcPct val="130000"/>
              </a:lnSpc>
              <a:buFont typeface="Courier New"/>
              <a:buChar char="o"/>
            </a:pPr>
            <a:r>
              <a:rPr lang="en-US" sz="3700" dirty="0">
                <a:solidFill>
                  <a:schemeClr val="accent3">
                    <a:lumMod val="50000"/>
                  </a:schemeClr>
                </a:solidFill>
              </a:rPr>
              <a:t>Of course, well written cookbooks have sane defaults, and a README to describe all this.</a:t>
            </a:r>
            <a:endParaRPr lang="en-US" sz="3700" dirty="0">
              <a:solidFill>
                <a:schemeClr val="accent3">
                  <a:lumMod val="50000"/>
                </a:schemeClr>
              </a:solidFill>
            </a:endParaRPr>
          </a:p>
        </p:txBody>
      </p:sp>
    </p:spTree>
    <p:extLst>
      <p:ext uri="{BB962C8B-B14F-4D97-AF65-F5344CB8AC3E}">
        <p14:creationId xmlns:p14="http://schemas.microsoft.com/office/powerpoint/2010/main" val="3881132099"/>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Setting attributes in attribute files</a:t>
            </a:r>
          </a:p>
        </p:txBody>
      </p:sp>
      <p:sp>
        <p:nvSpPr>
          <p:cNvPr id="3" name="Text Placeholder 2"/>
          <p:cNvSpPr>
            <a:spLocks noGrp="1"/>
          </p:cNvSpPr>
          <p:nvPr>
            <p:ph type="body" sz="quarter" idx="10"/>
          </p:nvPr>
        </p:nvSpPr>
        <p:spPr/>
        <p:txBody>
          <a:bodyPr/>
          <a:lstStyle/>
          <a:p>
            <a:r>
              <a:rPr lang="en-US" sz="4800" dirty="0"/>
              <a:t>Attributes </a:t>
            </a:r>
            <a:r>
              <a:rPr lang="en-US" sz="4800" dirty="0" smtClean="0"/>
              <a:t>are set </a:t>
            </a:r>
            <a:r>
              <a:rPr lang="en-US" sz="4800" dirty="0"/>
              <a:t>in the cookbook's attributes file</a:t>
            </a:r>
          </a:p>
          <a:p>
            <a:pPr lvl="1"/>
            <a:r>
              <a:rPr lang="en-US" sz="4300" dirty="0">
                <a:latin typeface="Courier"/>
                <a:cs typeface="Courier"/>
              </a:rPr>
              <a:t>./cookbooks/&lt;cookbook&gt;/attributes/</a:t>
            </a:r>
            <a:r>
              <a:rPr lang="en-US" sz="4300" dirty="0" err="1">
                <a:latin typeface="Courier"/>
                <a:cs typeface="Courier"/>
              </a:rPr>
              <a:t>default.rb</a:t>
            </a:r>
            <a:r>
              <a:rPr lang="en-US" sz="4300" dirty="0">
                <a:latin typeface="Courier"/>
                <a:cs typeface="Courier"/>
              </a:rPr>
              <a:t> </a:t>
            </a:r>
          </a:p>
          <a:p>
            <a:r>
              <a:rPr lang="en-US" sz="4800" dirty="0"/>
              <a:t>Format is</a:t>
            </a:r>
          </a:p>
          <a:p>
            <a:endParaRPr lang="en-US" sz="4800" dirty="0"/>
          </a:p>
          <a:p>
            <a:endParaRPr lang="en-US" sz="4800" dirty="0"/>
          </a:p>
          <a:p>
            <a:endParaRPr lang="en-US" sz="4800" dirty="0"/>
          </a:p>
          <a:p>
            <a:endParaRPr lang="en-US" sz="4800" dirty="0"/>
          </a:p>
          <a:p>
            <a:r>
              <a:rPr lang="en-US" sz="4800" dirty="0"/>
              <a:t>We'll look at precedence later....</a:t>
            </a:r>
          </a:p>
        </p:txBody>
      </p:sp>
      <p:pic>
        <p:nvPicPr>
          <p:cNvPr id="5" name="Picture 4"/>
          <p:cNvPicPr>
            <a:picLocks noChangeAspect="1"/>
          </p:cNvPicPr>
          <p:nvPr/>
        </p:nvPicPr>
        <p:blipFill>
          <a:blip r:embed="rId2"/>
          <a:stretch>
            <a:fillRect/>
          </a:stretch>
        </p:blipFill>
        <p:spPr>
          <a:xfrm>
            <a:off x="2052151" y="4078101"/>
            <a:ext cx="11359715" cy="2024612"/>
          </a:xfrm>
          <a:prstGeom prst="rect">
            <a:avLst/>
          </a:prstGeom>
        </p:spPr>
      </p:pic>
    </p:spTree>
    <p:extLst>
      <p:ext uri="{BB962C8B-B14F-4D97-AF65-F5344CB8AC3E}">
        <p14:creationId xmlns:p14="http://schemas.microsoft.com/office/powerpoint/2010/main" val="650199445"/>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17697</TotalTime>
  <Words>3313</Words>
  <Application>Microsoft Macintosh PowerPoint</Application>
  <PresentationFormat>Custom</PresentationFormat>
  <Paragraphs>408</Paragraphs>
  <Slides>38</Slides>
  <Notes>23</Notes>
  <HiddenSlides>0</HiddenSlides>
  <MMClips>0</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ChefDk3.2Template</vt:lpstr>
      <vt:lpstr>Cookbook Attributes, Attribute Files and Dependencies</vt:lpstr>
      <vt:lpstr>Objectives</vt:lpstr>
      <vt:lpstr>Our topology</vt:lpstr>
      <vt:lpstr>Our topology</vt:lpstr>
      <vt:lpstr>GE: Reconfigure Apache</vt:lpstr>
      <vt:lpstr>Reconfigure Apache</vt:lpstr>
      <vt:lpstr>Attribute Files</vt:lpstr>
      <vt:lpstr>Best Practices</vt:lpstr>
      <vt:lpstr>Setting attributes in attribute files</vt:lpstr>
      <vt:lpstr>GE: Bump the cookbook version number</vt:lpstr>
      <vt:lpstr>GE: Generate the attributes file</vt:lpstr>
      <vt:lpstr>GE: Set the port value as an attribute</vt:lpstr>
      <vt:lpstr>GE: Update the apache::server recipe </vt:lpstr>
      <vt:lpstr>GE: Generate the Template file</vt:lpstr>
      <vt:lpstr>GE: Add the 'port' variable to the Template</vt:lpstr>
      <vt:lpstr>Lab: Upload the Cookbook</vt:lpstr>
      <vt:lpstr>Lab: Upload the Cookbook</vt:lpstr>
      <vt:lpstr>Lab: Upload the Cookbook</vt:lpstr>
      <vt:lpstr>Lab: Upload the Cookbook</vt:lpstr>
      <vt:lpstr>GE: Reconfigure Apache</vt:lpstr>
      <vt:lpstr>GE: Bump the haproxy cookbook version</vt:lpstr>
      <vt:lpstr>GE: Configuring haproxy.cfg.erb</vt:lpstr>
      <vt:lpstr>We've introduced a dependency</vt:lpstr>
      <vt:lpstr>GE: Bump the cookbook version number</vt:lpstr>
      <vt:lpstr>GE: Reconfigure Apache</vt:lpstr>
      <vt:lpstr>Lab: Upload the Cookbook</vt:lpstr>
      <vt:lpstr>Lab: Upload the Cookbook</vt:lpstr>
      <vt:lpstr>Configuring Berks</vt:lpstr>
      <vt:lpstr>GE: Edit Berksfile</vt:lpstr>
      <vt:lpstr>Lab: Upload the Cookbook</vt:lpstr>
      <vt:lpstr>Lab: Upload the Cookbook</vt:lpstr>
      <vt:lpstr>SSH Woes</vt:lpstr>
      <vt:lpstr>GE: Using knife ssh</vt:lpstr>
      <vt:lpstr>GE: Run chef-client on all nodes</vt:lpstr>
      <vt:lpstr>PowerPoint Presentation</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John Fitzpatrick</cp:lastModifiedBy>
  <cp:revision>2080</cp:revision>
  <cp:lastPrinted>2015-02-07T23:49:10Z</cp:lastPrinted>
  <dcterms:created xsi:type="dcterms:W3CDTF">2012-09-13T17:36:07Z</dcterms:created>
  <dcterms:modified xsi:type="dcterms:W3CDTF">2015-10-30T15:12:11Z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